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36"/>
  </p:notesMasterIdLst>
  <p:sldIdLst>
    <p:sldId id="256" r:id="rId2"/>
    <p:sldId id="264" r:id="rId3"/>
    <p:sldId id="293" r:id="rId4"/>
    <p:sldId id="257" r:id="rId5"/>
    <p:sldId id="263" r:id="rId6"/>
    <p:sldId id="269" r:id="rId7"/>
    <p:sldId id="270" r:id="rId8"/>
    <p:sldId id="274" r:id="rId9"/>
    <p:sldId id="281" r:id="rId10"/>
    <p:sldId id="265" r:id="rId11"/>
    <p:sldId id="268" r:id="rId12"/>
    <p:sldId id="266" r:id="rId13"/>
    <p:sldId id="285" r:id="rId14"/>
    <p:sldId id="286" r:id="rId15"/>
    <p:sldId id="280" r:id="rId16"/>
    <p:sldId id="271" r:id="rId17"/>
    <p:sldId id="284" r:id="rId18"/>
    <p:sldId id="267" r:id="rId19"/>
    <p:sldId id="260" r:id="rId20"/>
    <p:sldId id="273" r:id="rId21"/>
    <p:sldId id="276" r:id="rId22"/>
    <p:sldId id="277" r:id="rId23"/>
    <p:sldId id="278" r:id="rId24"/>
    <p:sldId id="279" r:id="rId25"/>
    <p:sldId id="290" r:id="rId26"/>
    <p:sldId id="261" r:id="rId27"/>
    <p:sldId id="282" r:id="rId28"/>
    <p:sldId id="287" r:id="rId29"/>
    <p:sldId id="283" r:id="rId30"/>
    <p:sldId id="275" r:id="rId31"/>
    <p:sldId id="291" r:id="rId32"/>
    <p:sldId id="292" r:id="rId33"/>
    <p:sldId id="288" r:id="rId34"/>
    <p:sldId id="289"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EE35DA"/>
    <a:srgbClr val="D9F2D0"/>
    <a:srgbClr val="196B24"/>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59CEF8C-D94D-B342-8A8D-C66A4C4727D5}" v="2670" dt="2024-11-11T15:06:54.1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0908"/>
    <p:restoredTop sz="86417"/>
  </p:normalViewPr>
  <p:slideViewPr>
    <p:cSldViewPr snapToGrid="0">
      <p:cViewPr varScale="1">
        <p:scale>
          <a:sx n="122" d="100"/>
          <a:sy n="122" d="100"/>
        </p:scale>
        <p:origin x="208" y="344"/>
      </p:cViewPr>
      <p:guideLst/>
    </p:cSldViewPr>
  </p:slideViewPr>
  <p:outlineViewPr>
    <p:cViewPr>
      <p:scale>
        <a:sx n="33" d="100"/>
        <a:sy n="33" d="100"/>
      </p:scale>
      <p:origin x="0" y="-27792"/>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BB36F4-4A45-7E47-8CC2-8099A348522D}" type="datetimeFigureOut">
              <a:rPr lang="en-US" smtClean="0"/>
              <a:t>11/11/24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C62D18-EF2D-2949-895C-6961C2FEDD61}" type="slidenum">
              <a:rPr lang="en-US" smtClean="0"/>
              <a:t>‹#›</a:t>
            </a:fld>
            <a:endParaRPr lang="en-US"/>
          </a:p>
        </p:txBody>
      </p:sp>
    </p:spTree>
    <p:extLst>
      <p:ext uri="{BB962C8B-B14F-4D97-AF65-F5344CB8AC3E}">
        <p14:creationId xmlns:p14="http://schemas.microsoft.com/office/powerpoint/2010/main" val="4061380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harvardmed.atlassian.net/wiki/spaces/O2/pages/2180546561/Using+Local+ColabFold+on+O2"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alphafold.ebi.ac.uk/"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harvardmed.atlassian.net/wiki/spaces/O2/pages/2180546561/Using+Local+ColabFold+on+O2"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alphafold.ebi.ac.uk/"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eepmind.com/research/case-studies/alphafold"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predictioncenter.org/"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highlight>
                  <a:srgbClr val="FFFFFF"/>
                </a:highlight>
                <a:latin typeface="Inter"/>
              </a:rPr>
              <a:t>AlphaFold2 is an open-source artificial intelligence program that predicts the 3D structure of proteins based on their amino acid sequence. The program and its underlying algorithm solve a long-standing problem in structural biology, so adoption by the research community has been swift and enthusiastic. Running AlphaFold2 involves a simple input file and few parameter specifications, but requires access to large-scale computational resources such as GPUs and enough RAM to perform a search against a collection of datasets exceeding 2 TB. This session, aimed at researchers and research facilitators, will provide an overview of running AlphaFold2 on Alpine, covering performance considerations and limitations, predicting monomer and multimer proteins, checking AlphaFold2 outputs, and how to take advantage of spin-offs like </a:t>
            </a:r>
            <a:r>
              <a:rPr lang="en-US" b="0" i="0" dirty="0" err="1">
                <a:solidFill>
                  <a:srgbClr val="333333"/>
                </a:solidFill>
                <a:effectLst/>
                <a:highlight>
                  <a:srgbClr val="FFFFFF"/>
                </a:highlight>
                <a:latin typeface="Inter"/>
              </a:rPr>
              <a:t>ParaFold</a:t>
            </a:r>
            <a:r>
              <a:rPr lang="en-US" b="0" i="0" dirty="0">
                <a:solidFill>
                  <a:srgbClr val="333333"/>
                </a:solidFill>
                <a:effectLst/>
                <a:highlight>
                  <a:srgbClr val="FFFFFF"/>
                </a:highlight>
                <a:latin typeface="Inter"/>
              </a:rPr>
              <a:t>. Participants will receive training accounts for Alpine and can follow along using a hands-on example.</a:t>
            </a:r>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1</a:t>
            </a:fld>
            <a:endParaRPr lang="en-US"/>
          </a:p>
        </p:txBody>
      </p:sp>
    </p:spTree>
    <p:extLst>
      <p:ext uri="{BB962C8B-B14F-4D97-AF65-F5344CB8AC3E}">
        <p14:creationId xmlns:p14="http://schemas.microsoft.com/office/powerpoint/2010/main" val="5889116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6464E"/>
                </a:solidFill>
                <a:effectLst/>
                <a:highlight>
                  <a:srgbClr val="F5F5F5"/>
                </a:highlight>
                <a:latin typeface="Roboto Mono" pitchFamily="49" charset="0"/>
              </a:rPr>
              <a:t>monomer_casp14</a:t>
            </a:r>
            <a:endParaRPr lang="en-US" b="0" i="0" dirty="0">
              <a:solidFill>
                <a:srgbClr val="36464E"/>
              </a:solidFill>
              <a:effectLst/>
              <a:highlight>
                <a:srgbClr val="F5F5F5"/>
              </a:highlight>
              <a:latin typeface="Roboto Mono" panose="020F0502020204030204" pitchFamily="34" charset="0"/>
            </a:endParaRPr>
          </a:p>
          <a:p>
            <a:r>
              <a:rPr lang="en-US" b="0" i="0" dirty="0" err="1">
                <a:solidFill>
                  <a:srgbClr val="36464E"/>
                </a:solidFill>
                <a:effectLst/>
                <a:highlight>
                  <a:srgbClr val="F5F5F5"/>
                </a:highlight>
                <a:latin typeface="Roboto Mono" panose="020F0502020204030204" pitchFamily="34" charset="0"/>
              </a:rPr>
              <a:t>monomer_ptm</a:t>
            </a:r>
            <a:endParaRPr lang="en-US" b="0" i="0" dirty="0">
              <a:solidFill>
                <a:srgbClr val="36464E"/>
              </a:solidFill>
              <a:effectLst/>
              <a:highlight>
                <a:srgbClr val="F5F5F5"/>
              </a:highlight>
              <a:latin typeface="Roboto Mono" panose="020F0502020204030204" pitchFamily="34" charset="0"/>
            </a:endParaRPr>
          </a:p>
          <a:p>
            <a:r>
              <a:rPr lang="en-US" b="0" i="0" dirty="0">
                <a:solidFill>
                  <a:srgbClr val="36464E"/>
                </a:solidFill>
                <a:effectLst/>
                <a:highlight>
                  <a:srgbClr val="F5F5F5"/>
                </a:highlight>
                <a:latin typeface="Roboto Mono" panose="020F0502020204030204" pitchFamily="34" charset="0"/>
              </a:rPr>
              <a:t>monomer</a:t>
            </a:r>
          </a:p>
          <a:p>
            <a:r>
              <a:rPr lang="en-US" b="0" i="0" dirty="0">
                <a:solidFill>
                  <a:srgbClr val="36464E"/>
                </a:solidFill>
                <a:effectLst/>
                <a:highlight>
                  <a:srgbClr val="F5F5F5"/>
                </a:highlight>
                <a:latin typeface="Roboto Mono" panose="020F0502020204030204" pitchFamily="34" charset="0"/>
              </a:rPr>
              <a:t>multimer</a:t>
            </a:r>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13</a:t>
            </a:fld>
            <a:endParaRPr lang="en-US"/>
          </a:p>
        </p:txBody>
      </p:sp>
    </p:spTree>
    <p:extLst>
      <p:ext uri="{BB962C8B-B14F-4D97-AF65-F5344CB8AC3E}">
        <p14:creationId xmlns:p14="http://schemas.microsoft.com/office/powerpoint/2010/main" val="5935961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monomer is the default, as is -g true (when GPU is detected; will default to CPU if not)</a:t>
            </a:r>
          </a:p>
        </p:txBody>
      </p:sp>
      <p:sp>
        <p:nvSpPr>
          <p:cNvPr id="4" name="Slide Number Placeholder 3"/>
          <p:cNvSpPr>
            <a:spLocks noGrp="1"/>
          </p:cNvSpPr>
          <p:nvPr>
            <p:ph type="sldNum" sz="quarter" idx="5"/>
          </p:nvPr>
        </p:nvSpPr>
        <p:spPr/>
        <p:txBody>
          <a:bodyPr/>
          <a:lstStyle/>
          <a:p>
            <a:fld id="{28C62D18-EF2D-2949-895C-6961C2FEDD61}" type="slidenum">
              <a:rPr lang="en-US" smtClean="0"/>
              <a:t>15</a:t>
            </a:fld>
            <a:endParaRPr lang="en-US"/>
          </a:p>
        </p:txBody>
      </p:sp>
    </p:spTree>
    <p:extLst>
      <p:ext uri="{BB962C8B-B14F-4D97-AF65-F5344CB8AC3E}">
        <p14:creationId xmlns:p14="http://schemas.microsoft.com/office/powerpoint/2010/main" val="2869243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 FASTA file contains multiple sequences, then it will be folded as a multimer. To fold more sequences one after another, write the files separated by a comma</a:t>
            </a:r>
          </a:p>
        </p:txBody>
      </p:sp>
      <p:sp>
        <p:nvSpPr>
          <p:cNvPr id="4" name="Slide Number Placeholder 3"/>
          <p:cNvSpPr>
            <a:spLocks noGrp="1"/>
          </p:cNvSpPr>
          <p:nvPr>
            <p:ph type="sldNum" sz="quarter" idx="5"/>
          </p:nvPr>
        </p:nvSpPr>
        <p:spPr/>
        <p:txBody>
          <a:bodyPr/>
          <a:lstStyle/>
          <a:p>
            <a:fld id="{28C62D18-EF2D-2949-895C-6961C2FEDD61}" type="slidenum">
              <a:rPr lang="en-US" smtClean="0"/>
              <a:t>16</a:t>
            </a:fld>
            <a:endParaRPr lang="en-US"/>
          </a:p>
        </p:txBody>
      </p:sp>
    </p:spTree>
    <p:extLst>
      <p:ext uri="{BB962C8B-B14F-4D97-AF65-F5344CB8AC3E}">
        <p14:creationId xmlns:p14="http://schemas.microsoft.com/office/powerpoint/2010/main" val="32171795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 FASTA file contains multiple sequences, then it will be folded as a multimer. To fold more sequences one after another, write the files separated by a comma</a:t>
            </a:r>
          </a:p>
        </p:txBody>
      </p:sp>
      <p:sp>
        <p:nvSpPr>
          <p:cNvPr id="4" name="Slide Number Placeholder 3"/>
          <p:cNvSpPr>
            <a:spLocks noGrp="1"/>
          </p:cNvSpPr>
          <p:nvPr>
            <p:ph type="sldNum" sz="quarter" idx="5"/>
          </p:nvPr>
        </p:nvSpPr>
        <p:spPr/>
        <p:txBody>
          <a:bodyPr/>
          <a:lstStyle/>
          <a:p>
            <a:fld id="{28C62D18-EF2D-2949-895C-6961C2FEDD61}" type="slidenum">
              <a:rPr lang="en-US" smtClean="0"/>
              <a:t>17</a:t>
            </a:fld>
            <a:endParaRPr lang="en-US"/>
          </a:p>
        </p:txBody>
      </p:sp>
    </p:spTree>
    <p:extLst>
      <p:ext uri="{BB962C8B-B14F-4D97-AF65-F5344CB8AC3E}">
        <p14:creationId xmlns:p14="http://schemas.microsoft.com/office/powerpoint/2010/main" val="20780165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–mem directive is not included here (more on that later)</a:t>
            </a:r>
          </a:p>
        </p:txBody>
      </p:sp>
      <p:sp>
        <p:nvSpPr>
          <p:cNvPr id="4" name="Slide Number Placeholder 3"/>
          <p:cNvSpPr>
            <a:spLocks noGrp="1"/>
          </p:cNvSpPr>
          <p:nvPr>
            <p:ph type="sldNum" sz="quarter" idx="5"/>
          </p:nvPr>
        </p:nvSpPr>
        <p:spPr/>
        <p:txBody>
          <a:bodyPr/>
          <a:lstStyle/>
          <a:p>
            <a:fld id="{28C62D18-EF2D-2949-895C-6961C2FEDD61}" type="slidenum">
              <a:rPr lang="en-US" smtClean="0"/>
              <a:t>19</a:t>
            </a:fld>
            <a:endParaRPr lang="en-US"/>
          </a:p>
        </p:txBody>
      </p:sp>
    </p:spTree>
    <p:extLst>
      <p:ext uri="{BB962C8B-B14F-4D97-AF65-F5344CB8AC3E}">
        <p14:creationId xmlns:p14="http://schemas.microsoft.com/office/powerpoint/2010/main" val="42135848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E6EDF3"/>
                </a:solidFill>
                <a:effectLst/>
                <a:highlight>
                  <a:srgbClr val="0D1117"/>
                </a:highlight>
                <a:latin typeface="-apple-system"/>
              </a:rPr>
              <a:t>Per-residue </a:t>
            </a:r>
            <a:r>
              <a:rPr lang="en-US" b="0" i="0" dirty="0" err="1">
                <a:solidFill>
                  <a:srgbClr val="E6EDF3"/>
                </a:solidFill>
                <a:effectLst/>
                <a:highlight>
                  <a:srgbClr val="0D1117"/>
                </a:highlight>
                <a:latin typeface="-apple-system"/>
              </a:rPr>
              <a:t>pLDDT</a:t>
            </a:r>
            <a:r>
              <a:rPr lang="en-US" b="0" i="0" dirty="0">
                <a:solidFill>
                  <a:srgbClr val="E6EDF3"/>
                </a:solidFill>
                <a:effectLst/>
                <a:highlight>
                  <a:srgbClr val="0D1117"/>
                </a:highlight>
                <a:latin typeface="-apple-system"/>
              </a:rPr>
              <a:t> scores (</a:t>
            </a:r>
            <a:r>
              <a:rPr lang="en-US" b="0" i="0" dirty="0" err="1">
                <a:solidFill>
                  <a:srgbClr val="E6EDF3"/>
                </a:solidFill>
                <a:effectLst/>
                <a:highlight>
                  <a:srgbClr val="0D1117"/>
                </a:highlight>
                <a:latin typeface="-apple-system"/>
              </a:rPr>
              <a:t>plddt</a:t>
            </a:r>
            <a:r>
              <a:rPr lang="en-US" b="0" i="0" dirty="0">
                <a:solidFill>
                  <a:srgbClr val="E6EDF3"/>
                </a:solidFill>
                <a:effectLst/>
                <a:highlight>
                  <a:srgbClr val="0D1117"/>
                </a:highlight>
                <a:latin typeface="-apple-system"/>
              </a:rPr>
              <a:t> contains a NumPy array of shape [</a:t>
            </a:r>
            <a:r>
              <a:rPr lang="en-US" b="0" i="0" dirty="0" err="1">
                <a:solidFill>
                  <a:srgbClr val="E6EDF3"/>
                </a:solidFill>
                <a:effectLst/>
                <a:highlight>
                  <a:srgbClr val="0D1117"/>
                </a:highlight>
                <a:latin typeface="-apple-system"/>
              </a:rPr>
              <a:t>N_res</a:t>
            </a:r>
            <a:r>
              <a:rPr lang="en-US" b="0" i="0" dirty="0">
                <a:solidFill>
                  <a:srgbClr val="E6EDF3"/>
                </a:solidFill>
                <a:effectLst/>
                <a:highlight>
                  <a:srgbClr val="0D1117"/>
                </a:highlight>
                <a:latin typeface="-apple-system"/>
              </a:rPr>
              <a:t>] with the range of possible values from 0 to 100, where 100 means most confident). This can serve to identify sequence regions predicted with high confidence or as an overall per-target confidence score when averaged across residues.</a:t>
            </a:r>
          </a:p>
          <a:p>
            <a:endParaRPr lang="en-US" dirty="0"/>
          </a:p>
          <a:p>
            <a:r>
              <a:rPr lang="en-US" b="0" i="0" dirty="0">
                <a:solidFill>
                  <a:srgbClr val="E6EDF3"/>
                </a:solidFill>
                <a:effectLst/>
                <a:highlight>
                  <a:srgbClr val="0D1117"/>
                </a:highlight>
                <a:latin typeface="-apple-system"/>
              </a:rPr>
              <a:t>The </a:t>
            </a:r>
            <a:r>
              <a:rPr lang="en-US" b="0" i="0" dirty="0" err="1">
                <a:solidFill>
                  <a:srgbClr val="E6EDF3"/>
                </a:solidFill>
                <a:effectLst/>
                <a:highlight>
                  <a:srgbClr val="0D1117"/>
                </a:highlight>
                <a:latin typeface="-apple-system"/>
              </a:rPr>
              <a:t>pLDDT</a:t>
            </a:r>
            <a:r>
              <a:rPr lang="en-US" b="0" i="0" dirty="0">
                <a:solidFill>
                  <a:srgbClr val="E6EDF3"/>
                </a:solidFill>
                <a:effectLst/>
                <a:highlight>
                  <a:srgbClr val="0D1117"/>
                </a:highlight>
                <a:latin typeface="-apple-system"/>
              </a:rPr>
              <a:t> confidence measure is stored in the B-factor field of the output PDB files (although unlike a B-factor, higher </a:t>
            </a:r>
            <a:r>
              <a:rPr lang="en-US" b="0" i="0" dirty="0" err="1">
                <a:solidFill>
                  <a:srgbClr val="E6EDF3"/>
                </a:solidFill>
                <a:effectLst/>
                <a:highlight>
                  <a:srgbClr val="0D1117"/>
                </a:highlight>
                <a:latin typeface="-apple-system"/>
              </a:rPr>
              <a:t>pLDDT</a:t>
            </a:r>
            <a:r>
              <a:rPr lang="en-US" b="0" i="0" dirty="0">
                <a:solidFill>
                  <a:srgbClr val="E6EDF3"/>
                </a:solidFill>
                <a:effectLst/>
                <a:highlight>
                  <a:srgbClr val="0D1117"/>
                </a:highlight>
                <a:latin typeface="-apple-system"/>
              </a:rPr>
              <a:t> is better, so care must be taken when using for tasks such as molecular replacement).</a:t>
            </a:r>
          </a:p>
          <a:p>
            <a:endParaRPr lang="en-US" b="0" i="0" dirty="0">
              <a:solidFill>
                <a:srgbClr val="E6EDF3"/>
              </a:solidFill>
              <a:effectLst/>
              <a:highlight>
                <a:srgbClr val="0D1117"/>
              </a:highlight>
              <a:latin typeface="-apple-system"/>
            </a:endParaRPr>
          </a:p>
          <a:p>
            <a:r>
              <a:rPr lang="en-US" b="0" i="0" dirty="0">
                <a:solidFill>
                  <a:srgbClr val="1A1C1A"/>
                </a:solidFill>
                <a:effectLst/>
                <a:latin typeface="IBM Plex Sans" panose="020B0503050203000203" pitchFamily="34" charset="0"/>
              </a:rPr>
              <a:t>In order to hold practical significance, predicted protein structures must be accompanied by reliable measures of confidence. AlphaFold2 returns two confidence measures called </a:t>
            </a:r>
            <a:r>
              <a:rPr lang="en-US" b="0" i="0" dirty="0" err="1">
                <a:solidFill>
                  <a:srgbClr val="1A1C1A"/>
                </a:solidFill>
                <a:effectLst/>
                <a:latin typeface="IBM Plex Sans" panose="020B0503050203000203" pitchFamily="34" charset="0"/>
              </a:rPr>
              <a:t>pLDDT</a:t>
            </a:r>
            <a:r>
              <a:rPr lang="en-US" b="0" i="0" dirty="0">
                <a:solidFill>
                  <a:srgbClr val="1A1C1A"/>
                </a:solidFill>
                <a:effectLst/>
                <a:latin typeface="IBM Plex Sans" panose="020B0503050203000203" pitchFamily="34" charset="0"/>
              </a:rPr>
              <a:t> and PAE. These metrics can be used to identify regions of the predicted structure, and relative positions of different regions, that are more or less reliable. All predicted structures should be interpreted critically and in the light of these confidence scores.</a:t>
            </a:r>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21</a:t>
            </a:fld>
            <a:endParaRPr lang="en-US"/>
          </a:p>
        </p:txBody>
      </p:sp>
    </p:spTree>
    <p:extLst>
      <p:ext uri="{BB962C8B-B14F-4D97-AF65-F5344CB8AC3E}">
        <p14:creationId xmlns:p14="http://schemas.microsoft.com/office/powerpoint/2010/main" val="21634643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23</a:t>
            </a:fld>
            <a:endParaRPr lang="en-US"/>
          </a:p>
        </p:txBody>
      </p:sp>
    </p:spTree>
    <p:extLst>
      <p:ext uri="{BB962C8B-B14F-4D97-AF65-F5344CB8AC3E}">
        <p14:creationId xmlns:p14="http://schemas.microsoft.com/office/powerpoint/2010/main" val="25274599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24</a:t>
            </a:fld>
            <a:endParaRPr lang="en-US"/>
          </a:p>
        </p:txBody>
      </p:sp>
    </p:spTree>
    <p:extLst>
      <p:ext uri="{BB962C8B-B14F-4D97-AF65-F5344CB8AC3E}">
        <p14:creationId xmlns:p14="http://schemas.microsoft.com/office/powerpoint/2010/main" val="39086695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People have their own preferences and doesn’t require a lot of compute </a:t>
            </a:r>
          </a:p>
          <a:p>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25</a:t>
            </a:fld>
            <a:endParaRPr lang="en-US"/>
          </a:p>
        </p:txBody>
      </p:sp>
    </p:spTree>
    <p:extLst>
      <p:ext uri="{BB962C8B-B14F-4D97-AF65-F5344CB8AC3E}">
        <p14:creationId xmlns:p14="http://schemas.microsoft.com/office/powerpoint/2010/main" val="6629148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172B4D"/>
                </a:solidFill>
                <a:highlight>
                  <a:srgbClr val="FFFFFF"/>
                </a:highlight>
                <a:latin typeface="-apple-system"/>
              </a:rPr>
              <a:t>Real bummer.</a:t>
            </a:r>
          </a:p>
          <a:p>
            <a:r>
              <a:rPr lang="en-US" dirty="0">
                <a:solidFill>
                  <a:srgbClr val="172B4D"/>
                </a:solidFill>
                <a:highlight>
                  <a:srgbClr val="FFFFFF"/>
                </a:highlight>
                <a:latin typeface="-apple-system"/>
              </a:rPr>
              <a:t>Some people have gone in and modified this. At CURC, we haven’t invested the time in doing that, but I can see how it may be worth it for some Centers.</a:t>
            </a:r>
          </a:p>
          <a:p>
            <a:endParaRPr lang="en-US" dirty="0">
              <a:solidFill>
                <a:srgbClr val="172B4D"/>
              </a:solidFill>
              <a:highlight>
                <a:srgbClr val="FFFFFF"/>
              </a:highlight>
              <a:latin typeface="-apple-system"/>
            </a:endParaRPr>
          </a:p>
          <a:p>
            <a:r>
              <a:rPr lang="en-US" dirty="0">
                <a:solidFill>
                  <a:srgbClr val="000000"/>
                </a:solidFill>
                <a:highlight>
                  <a:srgbClr val="FFFFFF"/>
                </a:highlight>
                <a:latin typeface="Arial" panose="020B0604020202020204" pitchFamily="34" charset="0"/>
              </a:rPr>
              <a:t>Runtimes are variable</a:t>
            </a:r>
          </a:p>
          <a:p>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26</a:t>
            </a:fld>
            <a:endParaRPr lang="en-US"/>
          </a:p>
        </p:txBody>
      </p:sp>
    </p:spTree>
    <p:extLst>
      <p:ext uri="{BB962C8B-B14F-4D97-AF65-F5344CB8AC3E}">
        <p14:creationId xmlns:p14="http://schemas.microsoft.com/office/powerpoint/2010/main" val="210187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alphafold</a:t>
            </a:r>
            <a:r>
              <a:rPr lang="en-US" dirty="0"/>
              <a:t> distributed as a docker container, usually run on HPC systems in a singularity container – we use https://</a:t>
            </a:r>
            <a:r>
              <a:rPr lang="en-US" dirty="0" err="1"/>
              <a:t>github.com</a:t>
            </a:r>
            <a:r>
              <a:rPr lang="en-US" dirty="0"/>
              <a:t>/</a:t>
            </a:r>
            <a:r>
              <a:rPr lang="en-US" dirty="0" err="1"/>
              <a:t>prehensilecode</a:t>
            </a:r>
            <a:r>
              <a:rPr lang="en-US" dirty="0"/>
              <a:t>/</a:t>
            </a:r>
            <a:r>
              <a:rPr lang="en-US" dirty="0" err="1"/>
              <a:t>alphafold_singularity</a:t>
            </a:r>
            <a:endParaRPr lang="en-US" dirty="0"/>
          </a:p>
          <a:p>
            <a:r>
              <a:rPr lang="en-US" dirty="0" err="1"/>
              <a:t>alphafold</a:t>
            </a:r>
            <a:r>
              <a:rPr lang="en-US" dirty="0"/>
              <a:t> databases (~2 TB; </a:t>
            </a:r>
            <a:r>
              <a:rPr lang="en-US" dirty="0" err="1"/>
              <a:t>db</a:t>
            </a:r>
            <a:r>
              <a:rPr lang="en-US" dirty="0"/>
              <a:t> versions are matched to </a:t>
            </a:r>
            <a:r>
              <a:rPr lang="en-US" dirty="0" err="1"/>
              <a:t>alphafold</a:t>
            </a:r>
            <a:r>
              <a:rPr lang="en-US" dirty="0"/>
              <a:t> versions)- recommend using our DBs to avoid redundancy</a:t>
            </a:r>
          </a:p>
          <a:p>
            <a:r>
              <a:rPr lang="en-US" dirty="0"/>
              <a:t>Google </a:t>
            </a:r>
            <a:r>
              <a:rPr lang="en-US" dirty="0" err="1"/>
              <a:t>CoLab</a:t>
            </a:r>
            <a:r>
              <a:rPr lang="en-US" dirty="0"/>
              <a:t>- offers some setting not available in the docker container, uses a different search search algorithm for MSAs</a:t>
            </a:r>
          </a:p>
          <a:p>
            <a:r>
              <a:rPr lang="en-US" dirty="0"/>
              <a:t>check to see if your protein is already predicted (check PDB)</a:t>
            </a:r>
          </a:p>
          <a:p>
            <a:endParaRPr lang="en-US" dirty="0"/>
          </a:p>
          <a:p>
            <a:r>
              <a:rPr lang="en-US" b="0" i="0" dirty="0">
                <a:solidFill>
                  <a:srgbClr val="172B4D"/>
                </a:solidFill>
                <a:effectLst/>
                <a:highlight>
                  <a:srgbClr val="FFFFFF"/>
                </a:highlight>
                <a:latin typeface="-apple-system"/>
              </a:rPr>
              <a:t>Compared to </a:t>
            </a:r>
            <a:r>
              <a:rPr lang="en-US" b="0" i="0" dirty="0" err="1">
                <a:solidFill>
                  <a:srgbClr val="172B4D"/>
                </a:solidFill>
                <a:effectLst/>
                <a:highlight>
                  <a:srgbClr val="FFFFFF"/>
                </a:highlight>
                <a:latin typeface="-apple-system"/>
              </a:rPr>
              <a:t>ColabFold</a:t>
            </a:r>
            <a:r>
              <a:rPr lang="en-US" b="0" i="0" dirty="0">
                <a:solidFill>
                  <a:srgbClr val="172B4D"/>
                </a:solidFill>
                <a:effectLst/>
                <a:highlight>
                  <a:srgbClr val="FFFFFF"/>
                </a:highlight>
                <a:latin typeface="-apple-system"/>
              </a:rPr>
              <a:t> (see </a:t>
            </a:r>
            <a:r>
              <a:rPr lang="en-US" b="0" i="0" u="none" strike="noStrike" dirty="0">
                <a:solidFill>
                  <a:srgbClr val="172B4D"/>
                </a:solidFill>
                <a:effectLst/>
                <a:highlight>
                  <a:srgbClr val="FFFFFF"/>
                </a:highlight>
                <a:latin typeface="-apple-system"/>
                <a:hlinkClick r:id="rId3"/>
              </a:rPr>
              <a:t>Using (Local)ColabFold on O2</a:t>
            </a:r>
            <a:r>
              <a:rPr lang="en-US" b="0" i="0" dirty="0">
                <a:solidFill>
                  <a:srgbClr val="172B4D"/>
                </a:solidFill>
                <a:effectLst/>
                <a:highlight>
                  <a:srgbClr val="FFFFFF"/>
                </a:highlight>
                <a:latin typeface="-apple-system"/>
              </a:rPr>
              <a:t> ), </a:t>
            </a:r>
            <a:r>
              <a:rPr lang="en-US" b="0" i="0" dirty="0" err="1">
                <a:solidFill>
                  <a:srgbClr val="172B4D"/>
                </a:solidFill>
                <a:effectLst/>
                <a:highlight>
                  <a:srgbClr val="FFFFFF"/>
                </a:highlight>
                <a:latin typeface="-apple-system"/>
              </a:rPr>
              <a:t>AlphaFold</a:t>
            </a:r>
            <a:r>
              <a:rPr lang="en-US" b="0" i="0" dirty="0">
                <a:solidFill>
                  <a:srgbClr val="172B4D"/>
                </a:solidFill>
                <a:effectLst/>
                <a:highlight>
                  <a:srgbClr val="FFFFFF"/>
                </a:highlight>
                <a:latin typeface="-apple-system"/>
              </a:rPr>
              <a:t> takes fewer parameters, and uses </a:t>
            </a:r>
            <a:r>
              <a:rPr lang="en-US" dirty="0" err="1"/>
              <a:t>jackhmmer</a:t>
            </a:r>
            <a:r>
              <a:rPr lang="en-US" b="0" i="0" dirty="0">
                <a:solidFill>
                  <a:srgbClr val="172B4D"/>
                </a:solidFill>
                <a:effectLst/>
                <a:highlight>
                  <a:srgbClr val="FFFFFF"/>
                </a:highlight>
                <a:latin typeface="-apple-system"/>
              </a:rPr>
              <a:t> as an MSA generator instead of </a:t>
            </a:r>
            <a:r>
              <a:rPr lang="en-US" dirty="0"/>
              <a:t>mmseqs2</a:t>
            </a:r>
            <a:r>
              <a:rPr lang="en-US" b="0" i="0" dirty="0">
                <a:solidFill>
                  <a:srgbClr val="172B4D"/>
                </a:solidFill>
                <a:effectLst/>
                <a:highlight>
                  <a:srgbClr val="FFFFFF"/>
                </a:highlight>
                <a:latin typeface="-apple-system"/>
              </a:rPr>
              <a:t>, which can make it slower than </a:t>
            </a:r>
            <a:r>
              <a:rPr lang="en-US" b="0" i="0" dirty="0" err="1">
                <a:solidFill>
                  <a:srgbClr val="172B4D"/>
                </a:solidFill>
                <a:effectLst/>
                <a:highlight>
                  <a:srgbClr val="FFFFFF"/>
                </a:highlight>
                <a:latin typeface="-apple-system"/>
              </a:rPr>
              <a:t>ColabFold</a:t>
            </a:r>
            <a:r>
              <a:rPr lang="en-US" b="0" i="0" dirty="0">
                <a:solidFill>
                  <a:srgbClr val="172B4D"/>
                </a:solidFill>
                <a:effectLst/>
                <a:highlight>
                  <a:srgbClr val="FFFFFF"/>
                </a:highlight>
                <a:latin typeface="-apple-system"/>
              </a:rPr>
              <a:t> for certain inputs. It may also require more resources to run. If you are unsure about which to use, feel free to try both tools and compare results.</a:t>
            </a:r>
          </a:p>
          <a:p>
            <a:endParaRPr lang="en-US" b="0" i="0" dirty="0">
              <a:solidFill>
                <a:srgbClr val="172B4D"/>
              </a:solidFill>
              <a:effectLst/>
              <a:highlight>
                <a:srgbClr val="FFFFFF"/>
              </a:highlight>
              <a:latin typeface="-apple-system"/>
            </a:endParaRPr>
          </a:p>
          <a:p>
            <a:r>
              <a:rPr lang="en-US" b="1" i="0" dirty="0">
                <a:solidFill>
                  <a:srgbClr val="172B4D"/>
                </a:solidFill>
                <a:effectLst/>
                <a:highlight>
                  <a:srgbClr val="FFFFFF"/>
                </a:highlight>
                <a:latin typeface="-apple-system"/>
              </a:rPr>
              <a:t>Before starting</a:t>
            </a:r>
            <a:r>
              <a:rPr lang="en-US" b="0" i="0" dirty="0">
                <a:solidFill>
                  <a:srgbClr val="172B4D"/>
                </a:solidFill>
                <a:effectLst/>
                <a:highlight>
                  <a:srgbClr val="FFFFFF"/>
                </a:highlight>
                <a:latin typeface="-apple-system"/>
              </a:rPr>
              <a:t>: if you are working with a single protein, check to see if it has not already been previously computed. A full database can be found at </a:t>
            </a:r>
            <a:r>
              <a:rPr lang="en-US" b="0" i="0" u="none" strike="noStrike" dirty="0">
                <a:solidFill>
                  <a:srgbClr val="172B4D"/>
                </a:solidFill>
                <a:effectLst/>
                <a:highlight>
                  <a:srgbClr val="FFFFFF"/>
                </a:highlight>
                <a:latin typeface="-apple-system"/>
                <a:hlinkClick r:id="rId4"/>
              </a:rPr>
              <a:t>AlphaFold Protein Structure Database</a:t>
            </a:r>
            <a:r>
              <a:rPr lang="en-US" b="0" i="0" dirty="0">
                <a:solidFill>
                  <a:srgbClr val="172B4D"/>
                </a:solidFill>
                <a:effectLst/>
                <a:highlight>
                  <a:srgbClr val="FFFFFF"/>
                </a:highlight>
                <a:latin typeface="-apple-system"/>
              </a:rPr>
              <a:t> . It may save you a lot of time!</a:t>
            </a:r>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2</a:t>
            </a:fld>
            <a:endParaRPr lang="en-US"/>
          </a:p>
        </p:txBody>
      </p:sp>
    </p:spTree>
    <p:extLst>
      <p:ext uri="{BB962C8B-B14F-4D97-AF65-F5344CB8AC3E}">
        <p14:creationId xmlns:p14="http://schemas.microsoft.com/office/powerpoint/2010/main" val="5223661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1B2944"/>
              </a:solidFill>
              <a:effectLst/>
              <a:highlight>
                <a:srgbClr val="FFFFFF"/>
              </a:highligh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1B2944"/>
              </a:solidFill>
              <a:effectLst/>
              <a:highlight>
                <a:srgbClr val="FFFFFF"/>
              </a:highligh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B2944"/>
                </a:solidFill>
                <a:effectLst/>
                <a:highlight>
                  <a:srgbClr val="FFFFFF"/>
                </a:highlight>
                <a:latin typeface="Open Sans" panose="020B0606030504020204" pitchFamily="34" charset="0"/>
              </a:rPr>
              <a:t>When looking at prediction times, summed for all five </a:t>
            </a:r>
            <a:r>
              <a:rPr lang="en-US" b="0" i="0" dirty="0" err="1">
                <a:solidFill>
                  <a:srgbClr val="1B2944"/>
                </a:solidFill>
                <a:effectLst/>
                <a:highlight>
                  <a:srgbClr val="FFFFFF"/>
                </a:highlight>
                <a:latin typeface="Open Sans" panose="020B0606030504020204" pitchFamily="34" charset="0"/>
              </a:rPr>
              <a:t>AlphaFold</a:t>
            </a:r>
            <a:r>
              <a:rPr lang="en-US" b="0" i="0" dirty="0">
                <a:solidFill>
                  <a:srgbClr val="1B2944"/>
                </a:solidFill>
                <a:effectLst/>
                <a:highlight>
                  <a:srgbClr val="FFFFFF"/>
                </a:highlight>
                <a:latin typeface="Open Sans" panose="020B0606030504020204" pitchFamily="34" charset="0"/>
              </a:rPr>
              <a:t> models, we see that longer primary sequences means longer prediction times. benchmarks on other systems have shown quadratic increases in prediction time; </a:t>
            </a:r>
            <a:endParaRPr lang="en-US" dirty="0"/>
          </a:p>
          <a:p>
            <a:r>
              <a:rPr lang="en-US" b="0" i="0" dirty="0">
                <a:solidFill>
                  <a:srgbClr val="1B2944"/>
                </a:solidFill>
                <a:effectLst/>
                <a:highlight>
                  <a:srgbClr val="FFFFFF"/>
                </a:highlight>
                <a:latin typeface="Open Sans" panose="020B0606030504020204" pitchFamily="34" charset="0"/>
              </a:rPr>
              <a:t>we also see that with a 2000 residue sequence, we can see more time spent on the GPU than the CPU. I’ve read that in general, for sequences with less than ~1200 residues, more time is spent on the MSA search than on the actual predictions.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1B2944"/>
              </a:solidFill>
              <a:effectLst/>
              <a:highlight>
                <a:srgbClr val="FFFFFF"/>
              </a:highlight>
              <a:latin typeface="Open Sans" panose="020B0606030504020204" pitchFamily="34" charset="0"/>
            </a:endParaRPr>
          </a:p>
        </p:txBody>
      </p:sp>
      <p:sp>
        <p:nvSpPr>
          <p:cNvPr id="4" name="Slide Number Placeholder 3"/>
          <p:cNvSpPr>
            <a:spLocks noGrp="1"/>
          </p:cNvSpPr>
          <p:nvPr>
            <p:ph type="sldNum" sz="quarter" idx="5"/>
          </p:nvPr>
        </p:nvSpPr>
        <p:spPr/>
        <p:txBody>
          <a:bodyPr/>
          <a:lstStyle/>
          <a:p>
            <a:fld id="{28C62D18-EF2D-2949-895C-6961C2FEDD61}" type="slidenum">
              <a:rPr lang="en-US" smtClean="0"/>
              <a:t>27</a:t>
            </a:fld>
            <a:endParaRPr lang="en-US"/>
          </a:p>
        </p:txBody>
      </p:sp>
    </p:spTree>
    <p:extLst>
      <p:ext uri="{BB962C8B-B14F-4D97-AF65-F5344CB8AC3E}">
        <p14:creationId xmlns:p14="http://schemas.microsoft.com/office/powerpoint/2010/main" val="16904461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00000"/>
              </a:solidFill>
              <a:highlight>
                <a:srgbClr val="FFFFFF"/>
              </a:highligh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highlight>
                  <a:srgbClr val="FFFFFF"/>
                </a:highlight>
                <a:latin typeface="Arial" panose="020B0604020202020204" pitchFamily="34" charset="0"/>
              </a:rPr>
              <a:t>Memory usage not necessarily linked to primary sequence length; MSA size is also a factor </a:t>
            </a:r>
            <a:r>
              <a:rPr lang="en-US" b="0" i="0" dirty="0">
                <a:solidFill>
                  <a:srgbClr val="000000"/>
                </a:solidFill>
                <a:effectLst/>
                <a:highlight>
                  <a:srgbClr val="FFFFFF"/>
                </a:highlight>
                <a:latin typeface="Arial" panose="020B0604020202020204" pitchFamily="34" charset="0"/>
              </a:rPr>
              <a:t>and so RAM can be a limiting factor if MSAs grow too large </a:t>
            </a:r>
            <a:endParaRPr lang="en-US" b="0" i="0" dirty="0">
              <a:solidFill>
                <a:srgbClr val="172B4D"/>
              </a:solidFill>
              <a:effectLst/>
              <a:highlight>
                <a:srgbClr val="FFFFFF"/>
              </a:highlight>
              <a:latin typeface="-apple-system"/>
            </a:endParaRPr>
          </a:p>
          <a:p>
            <a:endParaRPr lang="en-US" dirty="0"/>
          </a:p>
          <a:p>
            <a:r>
              <a:rPr lang="en-US" dirty="0"/>
              <a:t>On Alpine each CPU core provides ~3.8 GB RAM.</a:t>
            </a:r>
          </a:p>
          <a:p>
            <a:endParaRPr lang="en-US" dirty="0"/>
          </a:p>
          <a:p>
            <a:r>
              <a:rPr lang="en-US" b="0" i="0" dirty="0">
                <a:solidFill>
                  <a:srgbClr val="1B2944"/>
                </a:solidFill>
                <a:effectLst/>
                <a:highlight>
                  <a:srgbClr val="FFFFFF"/>
                </a:highlight>
                <a:latin typeface="Open Sans" panose="020B0606030504020204" pitchFamily="34" charset="0"/>
              </a:rPr>
              <a:t>A sequence with 3000 residues or more will probably require 80GB GPUs, which we have a few of on Alpine. But for the majority of sequences, a 40GB VRAM A100 will be fine.</a:t>
            </a:r>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28</a:t>
            </a:fld>
            <a:endParaRPr lang="en-US"/>
          </a:p>
        </p:txBody>
      </p:sp>
    </p:spTree>
    <p:extLst>
      <p:ext uri="{BB962C8B-B14F-4D97-AF65-F5344CB8AC3E}">
        <p14:creationId xmlns:p14="http://schemas.microsoft.com/office/powerpoint/2010/main" val="41300541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highlight>
                  <a:srgbClr val="FFFFFF"/>
                </a:highlight>
                <a:latin typeface="Arial" panose="020B0604020202020204" pitchFamily="34" charset="0"/>
              </a:rPr>
              <a:t>2 GPUs for single proteins don't reduce runtime!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err="1">
                <a:solidFill>
                  <a:srgbClr val="172B4D"/>
                </a:solidFill>
                <a:effectLst/>
                <a:highlight>
                  <a:srgbClr val="FFF7D6"/>
                </a:highlight>
                <a:latin typeface="-apple-system"/>
              </a:rPr>
              <a:t>AlphaFold</a:t>
            </a:r>
            <a:r>
              <a:rPr lang="en-US" b="0" i="0" dirty="0">
                <a:solidFill>
                  <a:srgbClr val="172B4D"/>
                </a:solidFill>
                <a:effectLst/>
                <a:highlight>
                  <a:srgbClr val="FFF7D6"/>
                </a:highlight>
                <a:latin typeface="-apple-system"/>
              </a:rPr>
              <a:t> does NOT support multiple GPUs. Please refrain from requesting more than one GPU per </a:t>
            </a:r>
            <a:r>
              <a:rPr lang="en-US" dirty="0" err="1"/>
              <a:t>alphafold.py</a:t>
            </a:r>
            <a:r>
              <a:rPr lang="en-US" b="0" i="0" dirty="0">
                <a:solidFill>
                  <a:srgbClr val="172B4D"/>
                </a:solidFill>
                <a:effectLst/>
                <a:highlight>
                  <a:srgbClr val="FFF7D6"/>
                </a:highlight>
                <a:latin typeface="-apple-system"/>
              </a:rPr>
              <a:t> invocation, as this will not speed up your run time, and will inhibit your ability to have your job dispatched in a timely manner. </a:t>
            </a:r>
            <a:endParaRPr lang="en-US" b="0" i="0" dirty="0">
              <a:solidFill>
                <a:srgbClr val="000000"/>
              </a:solidFill>
              <a:effectLst/>
              <a:highlight>
                <a:srgbClr val="FFFFFF"/>
              </a:highlight>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29</a:t>
            </a:fld>
            <a:endParaRPr lang="en-US"/>
          </a:p>
        </p:txBody>
      </p:sp>
    </p:spTree>
    <p:extLst>
      <p:ext uri="{BB962C8B-B14F-4D97-AF65-F5344CB8AC3E}">
        <p14:creationId xmlns:p14="http://schemas.microsoft.com/office/powerpoint/2010/main" val="42016706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describe benefits (less wait times for you, more efficient system usage for us)</a:t>
            </a:r>
          </a:p>
          <a:p>
            <a:r>
              <a:rPr lang="en-US" dirty="0"/>
              <a:t>can copy scripts to your own space and edit as you need</a:t>
            </a:r>
          </a:p>
        </p:txBody>
      </p:sp>
      <p:sp>
        <p:nvSpPr>
          <p:cNvPr id="4" name="Slide Number Placeholder 3"/>
          <p:cNvSpPr>
            <a:spLocks noGrp="1"/>
          </p:cNvSpPr>
          <p:nvPr>
            <p:ph type="sldNum" sz="quarter" idx="5"/>
          </p:nvPr>
        </p:nvSpPr>
        <p:spPr/>
        <p:txBody>
          <a:bodyPr/>
          <a:lstStyle/>
          <a:p>
            <a:fld id="{28C62D18-EF2D-2949-895C-6961C2FEDD61}" type="slidenum">
              <a:rPr lang="en-US" smtClean="0"/>
              <a:t>30</a:t>
            </a:fld>
            <a:endParaRPr lang="en-US"/>
          </a:p>
        </p:txBody>
      </p:sp>
    </p:spTree>
    <p:extLst>
      <p:ext uri="{BB962C8B-B14F-4D97-AF65-F5344CB8AC3E}">
        <p14:creationId xmlns:p14="http://schemas.microsoft.com/office/powerpoint/2010/main" val="22774827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CPU script</a:t>
            </a:r>
          </a:p>
          <a:p>
            <a:r>
              <a:rPr lang="en-US" dirty="0"/>
              <a:t>multimers will use more mem and take longer, but still capped at 8 CPUs</a:t>
            </a:r>
          </a:p>
        </p:txBody>
      </p:sp>
      <p:sp>
        <p:nvSpPr>
          <p:cNvPr id="4" name="Slide Number Placeholder 3"/>
          <p:cNvSpPr>
            <a:spLocks noGrp="1"/>
          </p:cNvSpPr>
          <p:nvPr>
            <p:ph type="sldNum" sz="quarter" idx="5"/>
          </p:nvPr>
        </p:nvSpPr>
        <p:spPr/>
        <p:txBody>
          <a:bodyPr/>
          <a:lstStyle/>
          <a:p>
            <a:fld id="{28C62D18-EF2D-2949-895C-6961C2FEDD61}" type="slidenum">
              <a:rPr lang="en-US" smtClean="0"/>
              <a:t>31</a:t>
            </a:fld>
            <a:endParaRPr lang="en-US"/>
          </a:p>
        </p:txBody>
      </p:sp>
    </p:spTree>
    <p:extLst>
      <p:ext uri="{BB962C8B-B14F-4D97-AF65-F5344CB8AC3E}">
        <p14:creationId xmlns:p14="http://schemas.microsoft.com/office/powerpoint/2010/main" val="27492944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GPU script</a:t>
            </a:r>
          </a:p>
        </p:txBody>
      </p:sp>
      <p:sp>
        <p:nvSpPr>
          <p:cNvPr id="4" name="Slide Number Placeholder 3"/>
          <p:cNvSpPr>
            <a:spLocks noGrp="1"/>
          </p:cNvSpPr>
          <p:nvPr>
            <p:ph type="sldNum" sz="quarter" idx="5"/>
          </p:nvPr>
        </p:nvSpPr>
        <p:spPr/>
        <p:txBody>
          <a:bodyPr/>
          <a:lstStyle/>
          <a:p>
            <a:fld id="{28C62D18-EF2D-2949-895C-6961C2FEDD61}" type="slidenum">
              <a:rPr lang="en-US" smtClean="0"/>
              <a:t>32</a:t>
            </a:fld>
            <a:endParaRPr lang="en-US"/>
          </a:p>
        </p:txBody>
      </p:sp>
    </p:spTree>
    <p:extLst>
      <p:ext uri="{BB962C8B-B14F-4D97-AF65-F5344CB8AC3E}">
        <p14:creationId xmlns:p14="http://schemas.microsoft.com/office/powerpoint/2010/main" val="40339586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33</a:t>
            </a:fld>
            <a:endParaRPr lang="en-US"/>
          </a:p>
        </p:txBody>
      </p:sp>
    </p:spTree>
    <p:extLst>
      <p:ext uri="{BB962C8B-B14F-4D97-AF65-F5344CB8AC3E}">
        <p14:creationId xmlns:p14="http://schemas.microsoft.com/office/powerpoint/2010/main" val="15233501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34</a:t>
            </a:fld>
            <a:endParaRPr lang="en-US"/>
          </a:p>
        </p:txBody>
      </p:sp>
    </p:spTree>
    <p:extLst>
      <p:ext uri="{BB962C8B-B14F-4D97-AF65-F5344CB8AC3E}">
        <p14:creationId xmlns:p14="http://schemas.microsoft.com/office/powerpoint/2010/main" val="29977312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E752AA-097B-92F8-D150-209F8DE42D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D1AB93-F5F4-6B83-25E8-CCA737141C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B27CC3-5E9E-587E-9262-1DCC19ED8D77}"/>
              </a:ext>
            </a:extLst>
          </p:cNvPr>
          <p:cNvSpPr>
            <a:spLocks noGrp="1"/>
          </p:cNvSpPr>
          <p:nvPr>
            <p:ph type="body" idx="1"/>
          </p:nvPr>
        </p:nvSpPr>
        <p:spPr/>
        <p:txBody>
          <a:bodyPr/>
          <a:lstStyle/>
          <a:p>
            <a:r>
              <a:rPr lang="en-US" dirty="0" err="1"/>
              <a:t>alphafold</a:t>
            </a:r>
            <a:r>
              <a:rPr lang="en-US" dirty="0"/>
              <a:t> distributed as a docker container, usually run on HPC systems in a singularity container – we use https://</a:t>
            </a:r>
            <a:r>
              <a:rPr lang="en-US" dirty="0" err="1"/>
              <a:t>github.com</a:t>
            </a:r>
            <a:r>
              <a:rPr lang="en-US" dirty="0"/>
              <a:t>/</a:t>
            </a:r>
            <a:r>
              <a:rPr lang="en-US" dirty="0" err="1"/>
              <a:t>prehensilecode</a:t>
            </a:r>
            <a:r>
              <a:rPr lang="en-US" dirty="0"/>
              <a:t>/</a:t>
            </a:r>
            <a:r>
              <a:rPr lang="en-US" dirty="0" err="1"/>
              <a:t>alphafold_singularity</a:t>
            </a:r>
            <a:endParaRPr lang="en-US" dirty="0"/>
          </a:p>
          <a:p>
            <a:r>
              <a:rPr lang="en-US" dirty="0" err="1"/>
              <a:t>alphafold</a:t>
            </a:r>
            <a:r>
              <a:rPr lang="en-US" dirty="0"/>
              <a:t> databases (~2 TB; </a:t>
            </a:r>
            <a:r>
              <a:rPr lang="en-US" dirty="0" err="1"/>
              <a:t>db</a:t>
            </a:r>
            <a:r>
              <a:rPr lang="en-US" dirty="0"/>
              <a:t> versions are matched to </a:t>
            </a:r>
            <a:r>
              <a:rPr lang="en-US" dirty="0" err="1"/>
              <a:t>alphafold</a:t>
            </a:r>
            <a:r>
              <a:rPr lang="en-US" dirty="0"/>
              <a:t> versions)- recommend using our DBs to avoid redundancy</a:t>
            </a:r>
          </a:p>
          <a:p>
            <a:r>
              <a:rPr lang="en-US" dirty="0"/>
              <a:t>Google </a:t>
            </a:r>
            <a:r>
              <a:rPr lang="en-US" dirty="0" err="1"/>
              <a:t>CoLab</a:t>
            </a:r>
            <a:r>
              <a:rPr lang="en-US" dirty="0"/>
              <a:t>- offers some setting not available in the docker container, uses a different search search algorithm for MSAs</a:t>
            </a:r>
          </a:p>
          <a:p>
            <a:r>
              <a:rPr lang="en-US" dirty="0"/>
              <a:t>check to see if your protein is already predicted (check PDB)</a:t>
            </a:r>
          </a:p>
          <a:p>
            <a:endParaRPr lang="en-US" dirty="0"/>
          </a:p>
          <a:p>
            <a:r>
              <a:rPr lang="en-US" b="0" i="0" dirty="0">
                <a:solidFill>
                  <a:srgbClr val="172B4D"/>
                </a:solidFill>
                <a:effectLst/>
                <a:highlight>
                  <a:srgbClr val="FFFFFF"/>
                </a:highlight>
                <a:latin typeface="-apple-system"/>
              </a:rPr>
              <a:t>Compared to </a:t>
            </a:r>
            <a:r>
              <a:rPr lang="en-US" b="0" i="0" dirty="0" err="1">
                <a:solidFill>
                  <a:srgbClr val="172B4D"/>
                </a:solidFill>
                <a:effectLst/>
                <a:highlight>
                  <a:srgbClr val="FFFFFF"/>
                </a:highlight>
                <a:latin typeface="-apple-system"/>
              </a:rPr>
              <a:t>ColabFold</a:t>
            </a:r>
            <a:r>
              <a:rPr lang="en-US" b="0" i="0" dirty="0">
                <a:solidFill>
                  <a:srgbClr val="172B4D"/>
                </a:solidFill>
                <a:effectLst/>
                <a:highlight>
                  <a:srgbClr val="FFFFFF"/>
                </a:highlight>
                <a:latin typeface="-apple-system"/>
              </a:rPr>
              <a:t> (see </a:t>
            </a:r>
            <a:r>
              <a:rPr lang="en-US" b="0" i="0" u="none" strike="noStrike" dirty="0">
                <a:solidFill>
                  <a:srgbClr val="172B4D"/>
                </a:solidFill>
                <a:effectLst/>
                <a:highlight>
                  <a:srgbClr val="FFFFFF"/>
                </a:highlight>
                <a:latin typeface="-apple-system"/>
                <a:hlinkClick r:id="rId3"/>
              </a:rPr>
              <a:t>Using (Local)ColabFold on O2</a:t>
            </a:r>
            <a:r>
              <a:rPr lang="en-US" b="0" i="0" dirty="0">
                <a:solidFill>
                  <a:srgbClr val="172B4D"/>
                </a:solidFill>
                <a:effectLst/>
                <a:highlight>
                  <a:srgbClr val="FFFFFF"/>
                </a:highlight>
                <a:latin typeface="-apple-system"/>
              </a:rPr>
              <a:t> ), </a:t>
            </a:r>
            <a:r>
              <a:rPr lang="en-US" b="0" i="0" dirty="0" err="1">
                <a:solidFill>
                  <a:srgbClr val="172B4D"/>
                </a:solidFill>
                <a:effectLst/>
                <a:highlight>
                  <a:srgbClr val="FFFFFF"/>
                </a:highlight>
                <a:latin typeface="-apple-system"/>
              </a:rPr>
              <a:t>AlphaFold</a:t>
            </a:r>
            <a:r>
              <a:rPr lang="en-US" b="0" i="0" dirty="0">
                <a:solidFill>
                  <a:srgbClr val="172B4D"/>
                </a:solidFill>
                <a:effectLst/>
                <a:highlight>
                  <a:srgbClr val="FFFFFF"/>
                </a:highlight>
                <a:latin typeface="-apple-system"/>
              </a:rPr>
              <a:t> takes fewer parameters, and uses </a:t>
            </a:r>
            <a:r>
              <a:rPr lang="en-US" dirty="0" err="1"/>
              <a:t>jackhmmer</a:t>
            </a:r>
            <a:r>
              <a:rPr lang="en-US" b="0" i="0" dirty="0">
                <a:solidFill>
                  <a:srgbClr val="172B4D"/>
                </a:solidFill>
                <a:effectLst/>
                <a:highlight>
                  <a:srgbClr val="FFFFFF"/>
                </a:highlight>
                <a:latin typeface="-apple-system"/>
              </a:rPr>
              <a:t> as an MSA generator instead of </a:t>
            </a:r>
            <a:r>
              <a:rPr lang="en-US" dirty="0"/>
              <a:t>mmseqs2</a:t>
            </a:r>
            <a:r>
              <a:rPr lang="en-US" b="0" i="0" dirty="0">
                <a:solidFill>
                  <a:srgbClr val="172B4D"/>
                </a:solidFill>
                <a:effectLst/>
                <a:highlight>
                  <a:srgbClr val="FFFFFF"/>
                </a:highlight>
                <a:latin typeface="-apple-system"/>
              </a:rPr>
              <a:t>, which can make it slower than </a:t>
            </a:r>
            <a:r>
              <a:rPr lang="en-US" b="0" i="0" dirty="0" err="1">
                <a:solidFill>
                  <a:srgbClr val="172B4D"/>
                </a:solidFill>
                <a:effectLst/>
                <a:highlight>
                  <a:srgbClr val="FFFFFF"/>
                </a:highlight>
                <a:latin typeface="-apple-system"/>
              </a:rPr>
              <a:t>ColabFold</a:t>
            </a:r>
            <a:r>
              <a:rPr lang="en-US" b="0" i="0" dirty="0">
                <a:solidFill>
                  <a:srgbClr val="172B4D"/>
                </a:solidFill>
                <a:effectLst/>
                <a:highlight>
                  <a:srgbClr val="FFFFFF"/>
                </a:highlight>
                <a:latin typeface="-apple-system"/>
              </a:rPr>
              <a:t> for certain inputs. It may also require more resources to run. If you are unsure about which to use, feel free to try both tools and compare results.</a:t>
            </a:r>
          </a:p>
          <a:p>
            <a:endParaRPr lang="en-US" b="0" i="0" dirty="0">
              <a:solidFill>
                <a:srgbClr val="172B4D"/>
              </a:solidFill>
              <a:effectLst/>
              <a:highlight>
                <a:srgbClr val="FFFFFF"/>
              </a:highlight>
              <a:latin typeface="-apple-system"/>
            </a:endParaRPr>
          </a:p>
          <a:p>
            <a:r>
              <a:rPr lang="en-US" b="1" i="0" dirty="0">
                <a:solidFill>
                  <a:srgbClr val="172B4D"/>
                </a:solidFill>
                <a:effectLst/>
                <a:highlight>
                  <a:srgbClr val="FFFFFF"/>
                </a:highlight>
                <a:latin typeface="-apple-system"/>
              </a:rPr>
              <a:t>Before starting</a:t>
            </a:r>
            <a:r>
              <a:rPr lang="en-US" b="0" i="0" dirty="0">
                <a:solidFill>
                  <a:srgbClr val="172B4D"/>
                </a:solidFill>
                <a:effectLst/>
                <a:highlight>
                  <a:srgbClr val="FFFFFF"/>
                </a:highlight>
                <a:latin typeface="-apple-system"/>
              </a:rPr>
              <a:t>: if you are working with a single protein, check to see if it has not already been previously computed. A full database can be found at </a:t>
            </a:r>
            <a:r>
              <a:rPr lang="en-US" b="0" i="0" u="none" strike="noStrike" dirty="0">
                <a:solidFill>
                  <a:srgbClr val="172B4D"/>
                </a:solidFill>
                <a:effectLst/>
                <a:highlight>
                  <a:srgbClr val="FFFFFF"/>
                </a:highlight>
                <a:latin typeface="-apple-system"/>
                <a:hlinkClick r:id="rId4"/>
              </a:rPr>
              <a:t>AlphaFold Protein Structure Database</a:t>
            </a:r>
            <a:r>
              <a:rPr lang="en-US" b="0" i="0" dirty="0">
                <a:solidFill>
                  <a:srgbClr val="172B4D"/>
                </a:solidFill>
                <a:effectLst/>
                <a:highlight>
                  <a:srgbClr val="FFFFFF"/>
                </a:highlight>
                <a:latin typeface="-apple-system"/>
              </a:rPr>
              <a:t> . It may save you a lot of time!</a:t>
            </a:r>
            <a:endParaRPr lang="en-US" dirty="0"/>
          </a:p>
        </p:txBody>
      </p:sp>
      <p:sp>
        <p:nvSpPr>
          <p:cNvPr id="4" name="Slide Number Placeholder 3">
            <a:extLst>
              <a:ext uri="{FF2B5EF4-FFF2-40B4-BE49-F238E27FC236}">
                <a16:creationId xmlns:a16="http://schemas.microsoft.com/office/drawing/2014/main" id="{E16DE4C6-CCCD-5AEF-7707-2D7369EB27F7}"/>
              </a:ext>
            </a:extLst>
          </p:cNvPr>
          <p:cNvSpPr>
            <a:spLocks noGrp="1"/>
          </p:cNvSpPr>
          <p:nvPr>
            <p:ph type="sldNum" sz="quarter" idx="5"/>
          </p:nvPr>
        </p:nvSpPr>
        <p:spPr/>
        <p:txBody>
          <a:bodyPr/>
          <a:lstStyle/>
          <a:p>
            <a:fld id="{28C62D18-EF2D-2949-895C-6961C2FEDD61}" type="slidenum">
              <a:rPr lang="en-US" smtClean="0"/>
              <a:t>3</a:t>
            </a:fld>
            <a:endParaRPr lang="en-US"/>
          </a:p>
        </p:txBody>
      </p:sp>
    </p:spTree>
    <p:extLst>
      <p:ext uri="{BB962C8B-B14F-4D97-AF65-F5344CB8AC3E}">
        <p14:creationId xmlns:p14="http://schemas.microsoft.com/office/powerpoint/2010/main" val="1252077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5F6368"/>
                </a:solidFill>
                <a:effectLst/>
                <a:highlight>
                  <a:srgbClr val="FFFFFF"/>
                </a:highlight>
                <a:latin typeface="Google Sans Text"/>
              </a:rPr>
              <a:t>A major challenge, however, is that the number of ways a protein could theoretically fold before settling into its final 3D structure is astronomical. In 1969 Cyrus Levinthal noted that it would take longer than the age of the known universe to enumerate all possible configurations of a typical protein by brute force calculation –</a:t>
            </a:r>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4</a:t>
            </a:fld>
            <a:endParaRPr lang="en-US"/>
          </a:p>
        </p:txBody>
      </p:sp>
    </p:spTree>
    <p:extLst>
      <p:ext uri="{BB962C8B-B14F-4D97-AF65-F5344CB8AC3E}">
        <p14:creationId xmlns:p14="http://schemas.microsoft.com/office/powerpoint/2010/main" val="7927532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highlight>
                  <a:srgbClr val="FFFFFF"/>
                </a:highlight>
                <a:latin typeface="Google Sans Text"/>
              </a:rPr>
              <a:t>In a major scientific advance, the latest version of our AI system </a:t>
            </a:r>
            <a:r>
              <a:rPr lang="en-US" b="0" i="0" u="sng" dirty="0">
                <a:effectLst/>
                <a:highlight>
                  <a:srgbClr val="FFFFFF"/>
                </a:highlight>
                <a:latin typeface="Google Sans Text"/>
                <a:hlinkClick r:id="rId3"/>
              </a:rPr>
              <a:t>AlphaFold</a:t>
            </a:r>
            <a:r>
              <a:rPr lang="en-US" b="0" i="0" dirty="0">
                <a:effectLst/>
                <a:highlight>
                  <a:srgbClr val="FFFFFF"/>
                </a:highlight>
                <a:latin typeface="Google Sans Text"/>
              </a:rPr>
              <a:t> has been recognized as a solution to this grand challenge by the organizers of the biennial Critical Assessment of protein Structure Prediction (</a:t>
            </a:r>
            <a:r>
              <a:rPr lang="en-US" b="0" i="0" u="sng" dirty="0">
                <a:effectLst/>
                <a:highlight>
                  <a:srgbClr val="FFFFFF"/>
                </a:highlight>
                <a:latin typeface="Google Sans Text"/>
                <a:hlinkClick r:id="rId4"/>
              </a:rPr>
              <a:t>CASP</a:t>
            </a:r>
            <a:r>
              <a:rPr lang="en-US" b="0" i="0" dirty="0">
                <a:effectLst/>
                <a:highlight>
                  <a:srgbClr val="FFFFFF"/>
                </a:highlight>
                <a:latin typeface="Google Sans Text"/>
              </a:rPr>
              <a:t>). This breakthrough demonstrates the impact AI can have on scientific discovery and its potential to dramatically accelerate progress in some of the most fundamental fields that explain and shape our world.</a:t>
            </a:r>
          </a:p>
          <a:p>
            <a:br>
              <a:rPr lang="en-US" dirty="0"/>
            </a:br>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5</a:t>
            </a:fld>
            <a:endParaRPr lang="en-US"/>
          </a:p>
        </p:txBody>
      </p:sp>
    </p:spTree>
    <p:extLst>
      <p:ext uri="{BB962C8B-B14F-4D97-AF65-F5344CB8AC3E}">
        <p14:creationId xmlns:p14="http://schemas.microsoft.com/office/powerpoint/2010/main" val="1273596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Database search- MSA Construction- </a:t>
            </a:r>
            <a:r>
              <a:rPr lang="en-US" b="0" i="0" dirty="0">
                <a:solidFill>
                  <a:srgbClr val="1B2944"/>
                </a:solidFill>
                <a:effectLst/>
                <a:highlight>
                  <a:srgbClr val="FFFFFF"/>
                </a:highlight>
                <a:latin typeface="Open Sans" panose="020B0606030504020204" pitchFamily="34" charset="0"/>
              </a:rPr>
              <a:t>For each sequence specified, a multiple sequence alignment (MSA) search is launched and a template search is done.</a:t>
            </a:r>
            <a:endParaRPr lang="en-US" dirty="0"/>
          </a:p>
          <a:p>
            <a:r>
              <a:rPr lang="en-US" dirty="0"/>
              <a:t>Model Inference- </a:t>
            </a:r>
            <a:r>
              <a:rPr lang="en-US" b="0" i="0" dirty="0">
                <a:solidFill>
                  <a:srgbClr val="1B2944"/>
                </a:solidFill>
                <a:effectLst/>
                <a:highlight>
                  <a:srgbClr val="FFFFFF"/>
                </a:highlight>
                <a:latin typeface="Open Sans" panose="020B0606030504020204" pitchFamily="34" charset="0"/>
              </a:rPr>
              <a:t>The MSA and templates are given to five identical neural network architectures. This is showing one model. </a:t>
            </a:r>
            <a:endParaRPr lang="en-US" dirty="0"/>
          </a:p>
          <a:p>
            <a:endParaRPr lang="en-US" b="0" i="0" dirty="0">
              <a:solidFill>
                <a:srgbClr val="1B2944"/>
              </a:solidFill>
              <a:effectLst/>
              <a:highlight>
                <a:srgbClr val="FFFFFF"/>
              </a:highlight>
              <a:latin typeface="Open Sans" panose="020B0606030504020204" pitchFamily="34" charset="0"/>
            </a:endParaRP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6</a:t>
            </a:fld>
            <a:endParaRPr lang="en-US"/>
          </a:p>
        </p:txBody>
      </p:sp>
    </p:spTree>
    <p:extLst>
      <p:ext uri="{BB962C8B-B14F-4D97-AF65-F5344CB8AC3E}">
        <p14:creationId xmlns:p14="http://schemas.microsoft.com/office/powerpoint/2010/main" val="1682926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B2944"/>
                </a:solidFill>
                <a:effectLst/>
                <a:highlight>
                  <a:srgbClr val="FFFFFF"/>
                </a:highlight>
                <a:latin typeface="Open Sans" panose="020B0606030504020204" pitchFamily="34" charset="0"/>
              </a:rPr>
              <a:t>This figure represents the five models, which all have the same network architecture, but different parameters following five independent training stages with different randomization seeds. Thus, they will predict slightly different 3-D structures. </a:t>
            </a:r>
          </a:p>
          <a:p>
            <a:endParaRPr lang="en-US" b="0" i="0" dirty="0">
              <a:solidFill>
                <a:srgbClr val="1B2944"/>
              </a:solidFill>
              <a:effectLst/>
              <a:highlight>
                <a:srgbClr val="FFFFFF"/>
              </a:highlight>
              <a:latin typeface="Open Sans" panose="020B0606030504020204" pitchFamily="34" charset="0"/>
            </a:endParaRPr>
          </a:p>
          <a:p>
            <a:r>
              <a:rPr lang="en-US" b="0" i="0" dirty="0">
                <a:solidFill>
                  <a:srgbClr val="1B2944"/>
                </a:solidFill>
                <a:effectLst/>
                <a:highlight>
                  <a:srgbClr val="FFFFFF"/>
                </a:highlight>
                <a:latin typeface="Open Sans" panose="020B0606030504020204" pitchFamily="34" charset="0"/>
              </a:rPr>
              <a:t>This yields five 3-D structures, which are optionally relaxed and finally ranked according to the model’s confidence.</a:t>
            </a:r>
          </a:p>
          <a:p>
            <a:endParaRPr lang="en-US" b="0" i="0" dirty="0">
              <a:solidFill>
                <a:srgbClr val="1B2944"/>
              </a:solidFill>
              <a:effectLst/>
              <a:highlight>
                <a:srgbClr val="FFFFFF"/>
              </a:highlight>
              <a:latin typeface="Open Sans" panose="020B0606030504020204" pitchFamily="34" charset="0"/>
            </a:endParaRPr>
          </a:p>
          <a:p>
            <a:r>
              <a:rPr lang="en-US" b="0" i="0" dirty="0">
                <a:solidFill>
                  <a:srgbClr val="1B2944"/>
                </a:solidFill>
                <a:effectLst/>
                <a:highlight>
                  <a:srgbClr val="FFFFFF"/>
                </a:highlight>
                <a:latin typeface="Open Sans" panose="020B0606030504020204" pitchFamily="34" charset="0"/>
              </a:rPr>
              <a:t>The relaxation step is optional- </a:t>
            </a:r>
            <a:r>
              <a:rPr lang="en-US" b="0" i="0" dirty="0">
                <a:effectLst/>
                <a:highlight>
                  <a:srgbClr val="FFFFFF"/>
                </a:highlight>
                <a:latin typeface="warnock-pro"/>
              </a:rPr>
              <a:t>They also use the AMBER force-field (which is a simulation of the atoms based on chemical principles) to "relax" the protein sequence at some points. This does not improve accuracy by the atom-to-atom distance measures, but it does remove physically impossible occlusions of atoms.</a:t>
            </a:r>
            <a:endParaRPr lang="en-US" b="0" i="0" dirty="0">
              <a:solidFill>
                <a:srgbClr val="1B2944"/>
              </a:solidFill>
              <a:effectLst/>
              <a:highlight>
                <a:srgbClr val="FFFFFF"/>
              </a:highlight>
              <a:latin typeface="Open Sans" panose="020B0606030504020204" pitchFamily="34" charset="0"/>
            </a:endParaRPr>
          </a:p>
          <a:p>
            <a:endParaRPr lang="en-US" b="0" i="0" dirty="0">
              <a:solidFill>
                <a:srgbClr val="1B2944"/>
              </a:solidFill>
              <a:effectLst/>
              <a:highlight>
                <a:srgbClr val="FFFFFF"/>
              </a:highlight>
              <a:latin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666666"/>
                </a:solidFill>
                <a:effectLst/>
                <a:highlight>
                  <a:srgbClr val="FCFCFC"/>
                </a:highlight>
                <a:latin typeface="inherit"/>
              </a:rPr>
              <a:t>When set to True, this will skip running AMBER molecular dynamics simulations to relax amino acid side chain position. AMBER relaxation takes additional time that is usually not needed. AMBER relaxed models are required for users who need accurate side-chain positions (e.g., phasing X-ray diffraction datasets). Most users do not need this performed.</a:t>
            </a:r>
          </a:p>
          <a:p>
            <a:endParaRPr lang="en-US" dirty="0"/>
          </a:p>
          <a:p>
            <a:endParaRPr lang="en-US" dirty="0"/>
          </a:p>
          <a:p>
            <a:endParaRPr lang="en-US" b="0" i="0" dirty="0">
              <a:solidFill>
                <a:srgbClr val="1B2944"/>
              </a:solidFill>
              <a:effectLst/>
              <a:highlight>
                <a:srgbClr val="FFFFFF"/>
              </a:highlight>
              <a:latin typeface="Open Sans" panose="020B0606030504020204" pitchFamily="34" charset="0"/>
            </a:endParaRPr>
          </a:p>
          <a:p>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7</a:t>
            </a:fld>
            <a:endParaRPr lang="en-US"/>
          </a:p>
        </p:txBody>
      </p:sp>
    </p:spTree>
    <p:extLst>
      <p:ext uri="{BB962C8B-B14F-4D97-AF65-F5344CB8AC3E}">
        <p14:creationId xmlns:p14="http://schemas.microsoft.com/office/powerpoint/2010/main" val="2260059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1A1C1A"/>
                </a:solidFill>
                <a:effectLst/>
                <a:latin typeface="IBM Plex Sans" panose="020F0502020204030204" pitchFamily="34" charset="0"/>
              </a:rPr>
              <a:t>The only required input is the amino acid sequence of your protein of interest. </a:t>
            </a:r>
            <a:r>
              <a:rPr lang="en-US" b="1" i="0" dirty="0">
                <a:solidFill>
                  <a:srgbClr val="1A1C1A"/>
                </a:solidFill>
                <a:effectLst/>
                <a:latin typeface="IBM Plex Sans" panose="020B0503050203000203" pitchFamily="34" charset="0"/>
              </a:rPr>
              <a:t>However, you may also supply additional data to guide AlphaFold2’s structure prediction. AlphaFold2 will output the predicted structure of the protein, accompanied by confidence scores such as </a:t>
            </a:r>
            <a:r>
              <a:rPr lang="en-US" b="1" i="0" dirty="0" err="1">
                <a:solidFill>
                  <a:srgbClr val="1A1C1A"/>
                </a:solidFill>
                <a:effectLst/>
                <a:latin typeface="IBM Plex Sans" panose="020B0503050203000203" pitchFamily="34" charset="0"/>
              </a:rPr>
              <a:t>pLDDT</a:t>
            </a:r>
            <a:r>
              <a:rPr lang="en-US" b="1" i="0" dirty="0">
                <a:solidFill>
                  <a:srgbClr val="1A1C1A"/>
                </a:solidFill>
                <a:effectLst/>
                <a:latin typeface="IBM Plex Sans" panose="020B0503050203000203" pitchFamily="34" charset="0"/>
              </a:rPr>
              <a:t> and PAE.</a:t>
            </a:r>
            <a:endParaRPr lang="en-US" dirty="0"/>
          </a:p>
        </p:txBody>
      </p:sp>
      <p:sp>
        <p:nvSpPr>
          <p:cNvPr id="4" name="Slide Number Placeholder 3"/>
          <p:cNvSpPr>
            <a:spLocks noGrp="1"/>
          </p:cNvSpPr>
          <p:nvPr>
            <p:ph type="sldNum" sz="quarter" idx="5"/>
          </p:nvPr>
        </p:nvSpPr>
        <p:spPr/>
        <p:txBody>
          <a:bodyPr/>
          <a:lstStyle/>
          <a:p>
            <a:fld id="{28C62D18-EF2D-2949-895C-6961C2FEDD61}" type="slidenum">
              <a:rPr lang="en-US" smtClean="0"/>
              <a:t>8</a:t>
            </a:fld>
            <a:endParaRPr lang="en-US"/>
          </a:p>
        </p:txBody>
      </p:sp>
    </p:spTree>
    <p:extLst>
      <p:ext uri="{BB962C8B-B14F-4D97-AF65-F5344CB8AC3E}">
        <p14:creationId xmlns:p14="http://schemas.microsoft.com/office/powerpoint/2010/main" val="41253093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highlight>
                  <a:srgbClr val="FFFFFF"/>
                </a:highlight>
                <a:latin typeface="Coming Soon"/>
              </a:rPr>
              <a:t>If you have multiple protein sequences from the same organism, running multiple monomers in one job script will significantly speed up processing.</a:t>
            </a:r>
            <a:endParaRPr lang="en-US" b="0" i="0" dirty="0">
              <a:solidFill>
                <a:srgbClr val="000000"/>
              </a:solidFill>
              <a:effectLst/>
              <a:highlight>
                <a:srgbClr val="FFFFFF"/>
              </a:highlight>
              <a:latin typeface="Arial" panose="020B0604020202020204" pitchFamily="34" charset="0"/>
            </a:endParaRPr>
          </a:p>
          <a:p>
            <a:endParaRPr lang="en-US" b="0" i="0" dirty="0">
              <a:solidFill>
                <a:srgbClr val="000000"/>
              </a:solidFill>
              <a:effectLst/>
              <a:highlight>
                <a:srgbClr val="FFFFFF"/>
              </a:highlight>
              <a:latin typeface="Arial" panose="020B0604020202020204" pitchFamily="34" charset="0"/>
            </a:endParaRPr>
          </a:p>
          <a:p>
            <a:r>
              <a:rPr lang="en-US" b="0" i="0" dirty="0">
                <a:solidFill>
                  <a:srgbClr val="000000"/>
                </a:solidFill>
                <a:effectLst/>
                <a:highlight>
                  <a:srgbClr val="FFFFFF"/>
                </a:highlight>
                <a:latin typeface="Arial" panose="020B0604020202020204" pitchFamily="34" charset="0"/>
              </a:rPr>
              <a:t>To predict the structure of a protein already in PDB without using its experimental structure as a template set </a:t>
            </a:r>
            <a:r>
              <a:rPr lang="en-US" dirty="0" err="1"/>
              <a:t>max_template_date</a:t>
            </a:r>
            <a:r>
              <a:rPr lang="en-US" b="0" i="0" dirty="0">
                <a:solidFill>
                  <a:srgbClr val="000000"/>
                </a:solidFill>
                <a:effectLst/>
                <a:highlight>
                  <a:srgbClr val="FFFFFF"/>
                </a:highlight>
                <a:latin typeface="Arial" panose="020B0604020202020204" pitchFamily="34" charset="0"/>
              </a:rPr>
              <a:t> to before the release date of the structure. For example, to reproduce the T1049 CASP14 target with 144 aa. On a V100x this prediction runs for about 1h.</a:t>
            </a:r>
          </a:p>
          <a:p>
            <a:endParaRPr lang="en-US" b="0" i="0" dirty="0">
              <a:solidFill>
                <a:srgbClr val="000000"/>
              </a:solidFill>
              <a:effectLst/>
              <a:highlight>
                <a:srgbClr val="FFFFFF"/>
              </a:highlight>
              <a:latin typeface="Arial" panose="020B0604020202020204" pitchFamily="34" charset="0"/>
            </a:endParaRPr>
          </a:p>
          <a:p>
            <a:r>
              <a:rPr lang="en-US" b="0" i="0" dirty="0">
                <a:solidFill>
                  <a:srgbClr val="172B4D"/>
                </a:solidFill>
                <a:effectLst/>
                <a:highlight>
                  <a:srgbClr val="FFFFFF"/>
                </a:highlight>
                <a:latin typeface="-apple-system"/>
              </a:rPr>
              <a:t>specifies the latest date to reference when matching against templates. As of 2.2.0, there is no way to “turn off” templates - you can simply provide a very early date to make sure no templates survive the date filter, e.g. </a:t>
            </a:r>
            <a:r>
              <a:rPr lang="en-US" dirty="0"/>
              <a:t>--</a:t>
            </a:r>
            <a:r>
              <a:rPr lang="en-US" dirty="0" err="1"/>
              <a:t>max_template_date</a:t>
            </a:r>
            <a:r>
              <a:rPr lang="en-US" dirty="0"/>
              <a:t>=1950-01-01</a:t>
            </a:r>
            <a:r>
              <a:rPr lang="en-US" b="0" i="0" dirty="0">
                <a:solidFill>
                  <a:srgbClr val="172B4D"/>
                </a:solidFill>
                <a:effectLst/>
                <a:highlight>
                  <a:srgbClr val="FFFFFF"/>
                </a:highlight>
                <a:latin typeface="-apple-system"/>
              </a:rPr>
              <a:t> </a:t>
            </a:r>
          </a:p>
          <a:p>
            <a:endParaRPr lang="en-US" b="0" i="0" dirty="0">
              <a:solidFill>
                <a:srgbClr val="172B4D"/>
              </a:solidFill>
              <a:effectLst/>
              <a:highlight>
                <a:srgbClr val="FFFFFF"/>
              </a:highlight>
              <a:latin typeface="-apple-system"/>
            </a:endParaRPr>
          </a:p>
        </p:txBody>
      </p:sp>
      <p:sp>
        <p:nvSpPr>
          <p:cNvPr id="4" name="Slide Number Placeholder 3"/>
          <p:cNvSpPr>
            <a:spLocks noGrp="1"/>
          </p:cNvSpPr>
          <p:nvPr>
            <p:ph type="sldNum" sz="quarter" idx="5"/>
          </p:nvPr>
        </p:nvSpPr>
        <p:spPr/>
        <p:txBody>
          <a:bodyPr/>
          <a:lstStyle/>
          <a:p>
            <a:fld id="{28C62D18-EF2D-2949-895C-6961C2FEDD61}" type="slidenum">
              <a:rPr lang="en-US" smtClean="0"/>
              <a:t>12</a:t>
            </a:fld>
            <a:endParaRPr lang="en-US"/>
          </a:p>
        </p:txBody>
      </p:sp>
    </p:spTree>
    <p:extLst>
      <p:ext uri="{BB962C8B-B14F-4D97-AF65-F5344CB8AC3E}">
        <p14:creationId xmlns:p14="http://schemas.microsoft.com/office/powerpoint/2010/main" val="18195681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chemeClr val="accent1">
                    <a:lumMod val="40000"/>
                    <a:lumOff val="60000"/>
                  </a:schemeClr>
                </a:solidFill>
                <a:latin typeface="Tenorite" pitchFamily="2"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z="3200">
                <a:solidFill>
                  <a:schemeClr val="accent4">
                    <a:lumMod val="20000"/>
                    <a:lumOff val="80000"/>
                  </a:schemeClr>
                </a:solidFill>
                <a:latin typeface="Tenorite" pitchFamily="2" charset="0"/>
              </a:defRPr>
            </a:lvl1pPr>
            <a:lvl2pPr>
              <a:defRPr sz="2800">
                <a:solidFill>
                  <a:schemeClr val="accent4">
                    <a:lumMod val="20000"/>
                    <a:lumOff val="80000"/>
                  </a:schemeClr>
                </a:solidFill>
                <a:latin typeface="Tenorite" pitchFamily="2" charset="0"/>
              </a:defRPr>
            </a:lvl2pPr>
            <a:lvl3pPr>
              <a:defRPr sz="2400">
                <a:solidFill>
                  <a:schemeClr val="accent4">
                    <a:lumMod val="20000"/>
                    <a:lumOff val="80000"/>
                  </a:schemeClr>
                </a:solidFill>
                <a:latin typeface="Tenorite" pitchFamily="2" charset="0"/>
              </a:defRPr>
            </a:lvl3pPr>
            <a:lvl4pPr>
              <a:defRPr sz="2000">
                <a:solidFill>
                  <a:schemeClr val="accent4">
                    <a:lumMod val="20000"/>
                    <a:lumOff val="80000"/>
                  </a:schemeClr>
                </a:solidFill>
                <a:latin typeface="Tenorite" pitchFamily="2" charset="0"/>
              </a:defRPr>
            </a:lvl4pPr>
            <a:lvl5pPr>
              <a:defRPr>
                <a:solidFill>
                  <a:schemeClr val="accent4">
                    <a:lumMod val="20000"/>
                    <a:lumOff val="80000"/>
                  </a:schemeClr>
                </a:solidFill>
                <a:latin typeface="Tenorite"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descr="A black and white sign with white text&#10;&#10;Description automatically generated">
            <a:extLst>
              <a:ext uri="{FF2B5EF4-FFF2-40B4-BE49-F238E27FC236}">
                <a16:creationId xmlns:a16="http://schemas.microsoft.com/office/drawing/2014/main" id="{95DA7B97-3BCE-5713-49C5-1B8C43714206}"/>
              </a:ext>
            </a:extLst>
          </p:cNvPr>
          <p:cNvPicPr>
            <a:picLocks noChangeAspect="1"/>
          </p:cNvPicPr>
          <p:nvPr userDrawn="1"/>
        </p:nvPicPr>
        <p:blipFill>
          <a:blip r:embed="rId2"/>
          <a:stretch>
            <a:fillRect/>
          </a:stretch>
        </p:blipFill>
        <p:spPr>
          <a:xfrm>
            <a:off x="319378" y="6217651"/>
            <a:ext cx="2926080" cy="550448"/>
          </a:xfrm>
          <a:prstGeom prst="rect">
            <a:avLst/>
          </a:prstGeom>
        </p:spPr>
      </p:pic>
      <p:sp>
        <p:nvSpPr>
          <p:cNvPr id="10" name="Slide Number Placeholder 9">
            <a:extLst>
              <a:ext uri="{FF2B5EF4-FFF2-40B4-BE49-F238E27FC236}">
                <a16:creationId xmlns:a16="http://schemas.microsoft.com/office/drawing/2014/main" id="{E42CB356-89FF-6A37-9C9F-8642C33951B6}"/>
              </a:ext>
            </a:extLst>
          </p:cNvPr>
          <p:cNvSpPr>
            <a:spLocks noGrp="1"/>
          </p:cNvSpPr>
          <p:nvPr>
            <p:ph type="sldNum" sz="quarter" idx="12"/>
          </p:nvPr>
        </p:nvSpPr>
        <p:spPr/>
        <p:txBody>
          <a:bodyPr/>
          <a:lstStyle/>
          <a:p>
            <a:fld id="{929921E8-7C11-AF4D-8959-7FD44A2033A4}" type="slidenum">
              <a:rPr lang="en-US" smtClean="0"/>
              <a:t>‹#›</a:t>
            </a:fld>
            <a:endParaRPr lang="en-US" dirty="0"/>
          </a:p>
        </p:txBody>
      </p:sp>
    </p:spTree>
    <p:extLst>
      <p:ext uri="{BB962C8B-B14F-4D97-AF65-F5344CB8AC3E}">
        <p14:creationId xmlns:p14="http://schemas.microsoft.com/office/powerpoint/2010/main" val="19300545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5.21.24</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255382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5.21.24</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15746415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5.21.24</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2481016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5.21.24</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4179514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5.21.24</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3024640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5.21.24</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2752852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5.21.24</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170190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5.21.24</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1219622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5.21.24</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8027392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5.21.24</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9921E8-7C11-AF4D-8959-7FD44A2033A4}" type="slidenum">
              <a:rPr lang="en-US" smtClean="0"/>
              <a:t>‹#›</a:t>
            </a:fld>
            <a:endParaRPr lang="en-US"/>
          </a:p>
        </p:txBody>
      </p:sp>
    </p:spTree>
    <p:extLst>
      <p:ext uri="{BB962C8B-B14F-4D97-AF65-F5344CB8AC3E}">
        <p14:creationId xmlns:p14="http://schemas.microsoft.com/office/powerpoint/2010/main" val="2260594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r>
              <a:rPr lang="en-US"/>
              <a:t>5.21.24</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929921E8-7C11-AF4D-8959-7FD44A2033A4}" type="slidenum">
              <a:rPr lang="en-US" smtClean="0"/>
              <a:t>‹#›</a:t>
            </a:fld>
            <a:endParaRPr lang="en-US"/>
          </a:p>
        </p:txBody>
      </p:sp>
    </p:spTree>
    <p:extLst>
      <p:ext uri="{BB962C8B-B14F-4D97-AF65-F5344CB8AC3E}">
        <p14:creationId xmlns:p14="http://schemas.microsoft.com/office/powerpoint/2010/main" val="827697391"/>
      </p:ext>
    </p:extLst>
  </p:cSld>
  <p:clrMap bg1="dk1" tx1="lt1" bg2="dk2" tx2="lt2" accent1="accent1" accent2="accent2" accent3="accent3" accent4="accent4" accent5="accent5" accent6="accent6" hlink="hlink" folHlink="folHlink"/>
  <p:sldLayoutIdLst>
    <p:sldLayoutId id="2147483662" r:id="rId1"/>
    <p:sldLayoutId id="2147483661"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bit.ly/af2alpine"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mattarnoldbio/alphapickle"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hyperlink" Target="https://alphafold.ebi.ac.uk/entry/Q9Y223#help" TargetMode="External"/><Relationship Id="rId4" Type="http://schemas.openxmlformats.org/officeDocument/2006/relationships/hyperlink" Target="https://pymol.org/"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hyperlink" Target="https://bit.ly/af2alpine" TargetMode="External"/><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hyperlink" Target="http://tinyurl.com/curc-survey18"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57AB2-7C8A-C963-DF8D-D7F5CC757896}"/>
              </a:ext>
            </a:extLst>
          </p:cNvPr>
          <p:cNvSpPr>
            <a:spLocks noGrp="1"/>
          </p:cNvSpPr>
          <p:nvPr>
            <p:ph type="ctrTitle"/>
          </p:nvPr>
        </p:nvSpPr>
        <p:spPr/>
        <p:txBody>
          <a:bodyPr/>
          <a:lstStyle/>
          <a:p>
            <a:r>
              <a:rPr lang="en-US" b="1" dirty="0">
                <a:solidFill>
                  <a:schemeClr val="accent1">
                    <a:lumMod val="40000"/>
                    <a:lumOff val="60000"/>
                  </a:schemeClr>
                </a:solidFill>
                <a:latin typeface="Tenorite" pitchFamily="2" charset="0"/>
              </a:rPr>
              <a:t>AlphaFold2 on Alpine</a:t>
            </a:r>
          </a:p>
        </p:txBody>
      </p:sp>
      <p:sp>
        <p:nvSpPr>
          <p:cNvPr id="3" name="Subtitle 2">
            <a:extLst>
              <a:ext uri="{FF2B5EF4-FFF2-40B4-BE49-F238E27FC236}">
                <a16:creationId xmlns:a16="http://schemas.microsoft.com/office/drawing/2014/main" id="{E63255D8-934E-D156-8666-8C637CCA202D}"/>
              </a:ext>
            </a:extLst>
          </p:cNvPr>
          <p:cNvSpPr>
            <a:spLocks noGrp="1"/>
          </p:cNvSpPr>
          <p:nvPr>
            <p:ph type="subTitle" idx="1"/>
          </p:nvPr>
        </p:nvSpPr>
        <p:spPr/>
        <p:txBody>
          <a:bodyPr>
            <a:normAutofit lnSpcReduction="10000"/>
          </a:bodyPr>
          <a:lstStyle/>
          <a:p>
            <a:r>
              <a:rPr lang="en-US" sz="3200" dirty="0">
                <a:solidFill>
                  <a:schemeClr val="accent5">
                    <a:lumMod val="60000"/>
                    <a:lumOff val="40000"/>
                  </a:schemeClr>
                </a:solidFill>
                <a:latin typeface="Tenorite" pitchFamily="2" charset="0"/>
              </a:rPr>
              <a:t>RC Short Course</a:t>
            </a:r>
          </a:p>
          <a:p>
            <a:r>
              <a:rPr lang="en-US" sz="3200" dirty="0">
                <a:solidFill>
                  <a:schemeClr val="accent4">
                    <a:lumMod val="60000"/>
                    <a:lumOff val="40000"/>
                  </a:schemeClr>
                </a:solidFill>
                <a:latin typeface="Tenorite" pitchFamily="2" charset="0"/>
              </a:rPr>
              <a:t>11 November 2024</a:t>
            </a:r>
          </a:p>
          <a:p>
            <a:r>
              <a:rPr lang="en-US" sz="3200" dirty="0">
                <a:solidFill>
                  <a:srgbClr val="FFFF00"/>
                </a:solidFill>
                <a:latin typeface="Tenorite" pitchFamily="2" charset="0"/>
              </a:rPr>
              <a:t>Layla Freeborn</a:t>
            </a:r>
          </a:p>
        </p:txBody>
      </p:sp>
      <p:pic>
        <p:nvPicPr>
          <p:cNvPr id="5" name="Picture 4" descr="CU Research Computing branding ">
            <a:extLst>
              <a:ext uri="{FF2B5EF4-FFF2-40B4-BE49-F238E27FC236}">
                <a16:creationId xmlns:a16="http://schemas.microsoft.com/office/drawing/2014/main" id="{7CB1619C-A1C3-5B8A-6B75-451EAB375808}"/>
              </a:ext>
            </a:extLst>
          </p:cNvPr>
          <p:cNvPicPr>
            <a:picLocks noChangeAspect="1"/>
          </p:cNvPicPr>
          <p:nvPr/>
        </p:nvPicPr>
        <p:blipFill>
          <a:blip r:embed="rId3"/>
          <a:stretch>
            <a:fillRect/>
          </a:stretch>
        </p:blipFill>
        <p:spPr>
          <a:xfrm>
            <a:off x="118933" y="5970888"/>
            <a:ext cx="3848100" cy="723900"/>
          </a:xfrm>
          <a:prstGeom prst="rect">
            <a:avLst/>
          </a:prstGeom>
        </p:spPr>
      </p:pic>
    </p:spTree>
    <p:extLst>
      <p:ext uri="{BB962C8B-B14F-4D97-AF65-F5344CB8AC3E}">
        <p14:creationId xmlns:p14="http://schemas.microsoft.com/office/powerpoint/2010/main" val="1317028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descr="blank background box">
            <a:extLst>
              <a:ext uri="{FF2B5EF4-FFF2-40B4-BE49-F238E27FC236}">
                <a16:creationId xmlns:a16="http://schemas.microsoft.com/office/drawing/2014/main" id="{292B4B6D-156C-218D-F31B-31DD6561E406}"/>
              </a:ext>
            </a:extLst>
          </p:cNvPr>
          <p:cNvSpPr/>
          <p:nvPr/>
        </p:nvSpPr>
        <p:spPr>
          <a:xfrm>
            <a:off x="6795303" y="1614313"/>
            <a:ext cx="4597403" cy="4253317"/>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screenshot of a computer program&#10;&#10;Description automatically generated">
            <a:extLst>
              <a:ext uri="{FF2B5EF4-FFF2-40B4-BE49-F238E27FC236}">
                <a16:creationId xmlns:a16="http://schemas.microsoft.com/office/drawing/2014/main" id="{68FC6D0B-8FFA-9B8E-DE80-98C69583B554}"/>
              </a:ext>
            </a:extLst>
          </p:cNvPr>
          <p:cNvPicPr>
            <a:picLocks noChangeAspect="1"/>
          </p:cNvPicPr>
          <p:nvPr/>
        </p:nvPicPr>
        <p:blipFill rotWithShape="1">
          <a:blip r:embed="rId2"/>
          <a:srcRect b="46360"/>
          <a:stretch/>
        </p:blipFill>
        <p:spPr>
          <a:xfrm>
            <a:off x="838200" y="1614313"/>
            <a:ext cx="5957105" cy="4235940"/>
          </a:xfrm>
          <a:prstGeom prst="rect">
            <a:avLst/>
          </a:prstGeom>
        </p:spPr>
      </p:pic>
      <p:sp>
        <p:nvSpPr>
          <p:cNvPr id="3" name="Rectangle 2" descr="box identifying the three environment variables that are set in the module file, including TMPDIR, CURC_AF_DBS, and CURC_AF_EXAMPLES">
            <a:extLst>
              <a:ext uri="{FF2B5EF4-FFF2-40B4-BE49-F238E27FC236}">
                <a16:creationId xmlns:a16="http://schemas.microsoft.com/office/drawing/2014/main" id="{CADD2E8C-E4CC-5197-86D7-83FECA47F7E3}"/>
              </a:ext>
            </a:extLst>
          </p:cNvPr>
          <p:cNvSpPr/>
          <p:nvPr/>
        </p:nvSpPr>
        <p:spPr>
          <a:xfrm>
            <a:off x="838199" y="3741522"/>
            <a:ext cx="5957105" cy="858750"/>
          </a:xfrm>
          <a:prstGeom prst="rect">
            <a:avLst/>
          </a:prstGeom>
          <a:noFill/>
          <a:ln>
            <a:solidFill>
              <a:srgbClr val="EE35D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descr="arrow">
            <a:extLst>
              <a:ext uri="{FF2B5EF4-FFF2-40B4-BE49-F238E27FC236}">
                <a16:creationId xmlns:a16="http://schemas.microsoft.com/office/drawing/2014/main" id="{9B9F592F-6109-5E84-8C69-2240D6BA3C46}"/>
              </a:ext>
            </a:extLst>
          </p:cNvPr>
          <p:cNvCxnSpPr>
            <a:cxnSpLocks/>
          </p:cNvCxnSpPr>
          <p:nvPr/>
        </p:nvCxnSpPr>
        <p:spPr>
          <a:xfrm>
            <a:off x="6795304" y="4174285"/>
            <a:ext cx="361180" cy="0"/>
          </a:xfrm>
          <a:prstGeom prst="straightConnector1">
            <a:avLst/>
          </a:prstGeom>
          <a:ln>
            <a:solidFill>
              <a:srgbClr val="EE35DA"/>
            </a:solidFill>
            <a:tailEnd type="triangle"/>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603F4D76-F92E-DADC-CCB3-B733A18B5B49}"/>
              </a:ext>
            </a:extLst>
          </p:cNvPr>
          <p:cNvSpPr txBox="1"/>
          <p:nvPr/>
        </p:nvSpPr>
        <p:spPr>
          <a:xfrm>
            <a:off x="7156484" y="3986231"/>
            <a:ext cx="4236222" cy="646331"/>
          </a:xfrm>
          <a:prstGeom prst="rect">
            <a:avLst/>
          </a:prstGeom>
          <a:noFill/>
        </p:spPr>
        <p:txBody>
          <a:bodyPr wrap="square" rtlCol="0">
            <a:spAutoFit/>
          </a:bodyPr>
          <a:lstStyle/>
          <a:p>
            <a:r>
              <a:rPr lang="en-US" dirty="0">
                <a:solidFill>
                  <a:srgbClr val="EE35DA"/>
                </a:solidFill>
              </a:rPr>
              <a:t>sets environment variables/redirects TMPDIR</a:t>
            </a:r>
          </a:p>
        </p:txBody>
      </p:sp>
      <p:sp>
        <p:nvSpPr>
          <p:cNvPr id="7" name="Rectangle 6" descr="module file variable that allows your environment variables to be detected by lua">
            <a:extLst>
              <a:ext uri="{FF2B5EF4-FFF2-40B4-BE49-F238E27FC236}">
                <a16:creationId xmlns:a16="http://schemas.microsoft.com/office/drawing/2014/main" id="{E03BDE1B-ABDC-5371-45C3-DA61312F5CE6}"/>
              </a:ext>
            </a:extLst>
          </p:cNvPr>
          <p:cNvSpPr/>
          <p:nvPr/>
        </p:nvSpPr>
        <p:spPr>
          <a:xfrm>
            <a:off x="838199" y="2346960"/>
            <a:ext cx="2626362" cy="284480"/>
          </a:xfrm>
          <a:prstGeom prst="rect">
            <a:avLst/>
          </a:prstGeom>
          <a:noFill/>
          <a:ln>
            <a:solidFill>
              <a:srgbClr val="EE35D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descr="command from the AlphaFold module l file showing how the shortcut to the run script is created">
            <a:extLst>
              <a:ext uri="{FF2B5EF4-FFF2-40B4-BE49-F238E27FC236}">
                <a16:creationId xmlns:a16="http://schemas.microsoft.com/office/drawing/2014/main" id="{A44F64C2-BD18-D9CB-1E9C-45ED905A68B6}"/>
              </a:ext>
            </a:extLst>
          </p:cNvPr>
          <p:cNvSpPr/>
          <p:nvPr/>
        </p:nvSpPr>
        <p:spPr>
          <a:xfrm>
            <a:off x="838198" y="5394960"/>
            <a:ext cx="5957105" cy="472670"/>
          </a:xfrm>
          <a:prstGeom prst="rect">
            <a:avLst/>
          </a:prstGeom>
          <a:no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60000"/>
                  <a:lumOff val="40000"/>
                </a:schemeClr>
              </a:solidFill>
            </a:endParaRPr>
          </a:p>
        </p:txBody>
      </p:sp>
      <p:cxnSp>
        <p:nvCxnSpPr>
          <p:cNvPr id="11" name="Straight Arrow Connector 10" descr="arrow ">
            <a:extLst>
              <a:ext uri="{FF2B5EF4-FFF2-40B4-BE49-F238E27FC236}">
                <a16:creationId xmlns:a16="http://schemas.microsoft.com/office/drawing/2014/main" id="{8EFFE520-7BC4-CCE4-E19F-BA6FAA3762CC}"/>
              </a:ext>
            </a:extLst>
          </p:cNvPr>
          <p:cNvCxnSpPr>
            <a:cxnSpLocks/>
          </p:cNvCxnSpPr>
          <p:nvPr/>
        </p:nvCxnSpPr>
        <p:spPr>
          <a:xfrm>
            <a:off x="6795304" y="5668975"/>
            <a:ext cx="361180" cy="0"/>
          </a:xfrm>
          <a:prstGeom prst="straightConnector1">
            <a:avLst/>
          </a:prstGeom>
          <a:ln>
            <a:solidFill>
              <a:schemeClr val="accent1">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A613CD8D-6AEC-CF21-25F0-E365CE0FCAB1}"/>
              </a:ext>
            </a:extLst>
          </p:cNvPr>
          <p:cNvSpPr txBox="1"/>
          <p:nvPr/>
        </p:nvSpPr>
        <p:spPr>
          <a:xfrm>
            <a:off x="7156484" y="5480921"/>
            <a:ext cx="4236222" cy="369332"/>
          </a:xfrm>
          <a:prstGeom prst="rect">
            <a:avLst/>
          </a:prstGeom>
          <a:noFill/>
        </p:spPr>
        <p:txBody>
          <a:bodyPr wrap="square" rtlCol="0">
            <a:spAutoFit/>
          </a:bodyPr>
          <a:lstStyle/>
          <a:p>
            <a:r>
              <a:rPr lang="en-US" dirty="0">
                <a:solidFill>
                  <a:schemeClr val="accent1">
                    <a:lumMod val="60000"/>
                    <a:lumOff val="40000"/>
                  </a:schemeClr>
                </a:solidFill>
              </a:rPr>
              <a:t>creates a shortcut to </a:t>
            </a:r>
            <a:r>
              <a:rPr lang="en-US" dirty="0" err="1">
                <a:solidFill>
                  <a:schemeClr val="accent1">
                    <a:lumMod val="60000"/>
                    <a:lumOff val="40000"/>
                  </a:schemeClr>
                </a:solidFill>
              </a:rPr>
              <a:t>run_alphafold.sh</a:t>
            </a:r>
            <a:endParaRPr lang="en-US" dirty="0">
              <a:solidFill>
                <a:schemeClr val="accent1">
                  <a:lumMod val="60000"/>
                  <a:lumOff val="40000"/>
                </a:schemeClr>
              </a:solidFill>
            </a:endParaRPr>
          </a:p>
        </p:txBody>
      </p:sp>
      <p:sp>
        <p:nvSpPr>
          <p:cNvPr id="2" name="Title 1">
            <a:extLst>
              <a:ext uri="{FF2B5EF4-FFF2-40B4-BE49-F238E27FC236}">
                <a16:creationId xmlns:a16="http://schemas.microsoft.com/office/drawing/2014/main" id="{58216A39-09A4-6980-7667-A0801A1D50C5}"/>
              </a:ext>
            </a:extLst>
          </p:cNvPr>
          <p:cNvSpPr>
            <a:spLocks noGrp="1"/>
          </p:cNvSpPr>
          <p:nvPr>
            <p:ph type="title"/>
          </p:nvPr>
        </p:nvSpPr>
        <p:spPr>
          <a:xfrm>
            <a:off x="838200" y="207470"/>
            <a:ext cx="10515600" cy="1325563"/>
          </a:xfrm>
        </p:spPr>
        <p:txBody>
          <a:bodyPr/>
          <a:lstStyle/>
          <a:p>
            <a:r>
              <a:rPr lang="en-US" dirty="0"/>
              <a:t>Alpine AlphaFold2 Module  </a:t>
            </a:r>
          </a:p>
        </p:txBody>
      </p:sp>
    </p:spTree>
    <p:extLst>
      <p:ext uri="{BB962C8B-B14F-4D97-AF65-F5344CB8AC3E}">
        <p14:creationId xmlns:p14="http://schemas.microsoft.com/office/powerpoint/2010/main" val="2467936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descr="blank background box ">
            <a:extLst>
              <a:ext uri="{FF2B5EF4-FFF2-40B4-BE49-F238E27FC236}">
                <a16:creationId xmlns:a16="http://schemas.microsoft.com/office/drawing/2014/main" id="{2AC886C4-F7B7-F9E5-5288-B6EC816E4F2F}"/>
              </a:ext>
            </a:extLst>
          </p:cNvPr>
          <p:cNvSpPr/>
          <p:nvPr/>
        </p:nvSpPr>
        <p:spPr>
          <a:xfrm>
            <a:off x="6795303" y="1818482"/>
            <a:ext cx="4597403" cy="3719566"/>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216A39-09A4-6980-7667-A0801A1D50C5}"/>
              </a:ext>
            </a:extLst>
          </p:cNvPr>
          <p:cNvSpPr>
            <a:spLocks noGrp="1"/>
          </p:cNvSpPr>
          <p:nvPr>
            <p:ph type="title"/>
          </p:nvPr>
        </p:nvSpPr>
        <p:spPr>
          <a:xfrm>
            <a:off x="838200" y="207470"/>
            <a:ext cx="10515600" cy="1325563"/>
          </a:xfrm>
        </p:spPr>
        <p:txBody>
          <a:bodyPr/>
          <a:lstStyle/>
          <a:p>
            <a:r>
              <a:rPr lang="en-US" dirty="0"/>
              <a:t>Alpine AlphaFold2 Module </a:t>
            </a:r>
          </a:p>
        </p:txBody>
      </p:sp>
      <p:pic>
        <p:nvPicPr>
          <p:cNvPr id="14" name="Picture 13" descr="A screenshot of a computer program&#10;&#10;Description automatically generated">
            <a:extLst>
              <a:ext uri="{FF2B5EF4-FFF2-40B4-BE49-F238E27FC236}">
                <a16:creationId xmlns:a16="http://schemas.microsoft.com/office/drawing/2014/main" id="{ED995CEC-B780-B975-121D-AE338D66E6CA}"/>
              </a:ext>
            </a:extLst>
          </p:cNvPr>
          <p:cNvPicPr>
            <a:picLocks noChangeAspect="1"/>
          </p:cNvPicPr>
          <p:nvPr/>
        </p:nvPicPr>
        <p:blipFill rotWithShape="1">
          <a:blip r:embed="rId2"/>
          <a:srcRect t="53640"/>
          <a:stretch/>
        </p:blipFill>
        <p:spPr>
          <a:xfrm>
            <a:off x="838200" y="1818482"/>
            <a:ext cx="6052298" cy="3719566"/>
          </a:xfrm>
          <a:prstGeom prst="rect">
            <a:avLst/>
          </a:prstGeom>
        </p:spPr>
      </p:pic>
      <p:sp>
        <p:nvSpPr>
          <p:cNvPr id="3" name="Rectangle 2" descr="code showing how the alphafold module file is configured to activate the AlpahFold conda environment ">
            <a:extLst>
              <a:ext uri="{FF2B5EF4-FFF2-40B4-BE49-F238E27FC236}">
                <a16:creationId xmlns:a16="http://schemas.microsoft.com/office/drawing/2014/main" id="{D4556FF2-D06A-7D79-777D-8E524CDD3420}"/>
              </a:ext>
            </a:extLst>
          </p:cNvPr>
          <p:cNvSpPr/>
          <p:nvPr/>
        </p:nvSpPr>
        <p:spPr>
          <a:xfrm>
            <a:off x="838200" y="2072640"/>
            <a:ext cx="6052298" cy="472670"/>
          </a:xfrm>
          <a:prstGeom prst="rect">
            <a:avLst/>
          </a:prstGeom>
          <a:no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60000"/>
                  <a:lumOff val="40000"/>
                </a:schemeClr>
              </a:solidFill>
            </a:endParaRPr>
          </a:p>
        </p:txBody>
      </p:sp>
      <p:cxnSp>
        <p:nvCxnSpPr>
          <p:cNvPr id="4" name="Straight Arrow Connector 3" descr="arrow ">
            <a:extLst>
              <a:ext uri="{FF2B5EF4-FFF2-40B4-BE49-F238E27FC236}">
                <a16:creationId xmlns:a16="http://schemas.microsoft.com/office/drawing/2014/main" id="{EC89E668-4579-7C44-F9C8-29164B512356}"/>
              </a:ext>
            </a:extLst>
          </p:cNvPr>
          <p:cNvCxnSpPr>
            <a:cxnSpLocks/>
          </p:cNvCxnSpPr>
          <p:nvPr/>
        </p:nvCxnSpPr>
        <p:spPr>
          <a:xfrm>
            <a:off x="6890498" y="2306015"/>
            <a:ext cx="270238" cy="0"/>
          </a:xfrm>
          <a:prstGeom prst="straightConnector1">
            <a:avLst/>
          </a:prstGeom>
          <a:ln>
            <a:solidFill>
              <a:srgbClr val="00B0F0"/>
            </a:solidFill>
            <a:tailEnd type="triangle"/>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C445D8-1AD3-4C42-B796-90FA622ACDB4}"/>
              </a:ext>
            </a:extLst>
          </p:cNvPr>
          <p:cNvSpPr txBox="1"/>
          <p:nvPr/>
        </p:nvSpPr>
        <p:spPr>
          <a:xfrm>
            <a:off x="7160736" y="1979109"/>
            <a:ext cx="4303916" cy="646331"/>
          </a:xfrm>
          <a:prstGeom prst="rect">
            <a:avLst/>
          </a:prstGeom>
          <a:noFill/>
        </p:spPr>
        <p:txBody>
          <a:bodyPr wrap="square" rtlCol="0">
            <a:spAutoFit/>
          </a:bodyPr>
          <a:lstStyle/>
          <a:p>
            <a:r>
              <a:rPr lang="en-US" dirty="0">
                <a:solidFill>
                  <a:srgbClr val="00B0F0"/>
                </a:solidFill>
              </a:rPr>
              <a:t>activates the </a:t>
            </a:r>
            <a:r>
              <a:rPr lang="en-US" dirty="0" err="1">
                <a:solidFill>
                  <a:srgbClr val="00B0F0"/>
                </a:solidFill>
              </a:rPr>
              <a:t>AlphaFold</a:t>
            </a:r>
            <a:r>
              <a:rPr lang="en-US" dirty="0">
                <a:solidFill>
                  <a:srgbClr val="00B0F0"/>
                </a:solidFill>
              </a:rPr>
              <a:t> </a:t>
            </a:r>
            <a:r>
              <a:rPr lang="en-US" dirty="0" err="1">
                <a:solidFill>
                  <a:srgbClr val="00B0F0"/>
                </a:solidFill>
              </a:rPr>
              <a:t>conda</a:t>
            </a:r>
            <a:r>
              <a:rPr lang="en-US" dirty="0">
                <a:solidFill>
                  <a:srgbClr val="00B0F0"/>
                </a:solidFill>
              </a:rPr>
              <a:t> environment </a:t>
            </a:r>
          </a:p>
        </p:txBody>
      </p:sp>
    </p:spTree>
    <p:extLst>
      <p:ext uri="{BB962C8B-B14F-4D97-AF65-F5344CB8AC3E}">
        <p14:creationId xmlns:p14="http://schemas.microsoft.com/office/powerpoint/2010/main" val="1098510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16A39-09A4-6980-7667-A0801A1D50C5}"/>
              </a:ext>
            </a:extLst>
          </p:cNvPr>
          <p:cNvSpPr>
            <a:spLocks noGrp="1"/>
          </p:cNvSpPr>
          <p:nvPr>
            <p:ph type="title"/>
          </p:nvPr>
        </p:nvSpPr>
        <p:spPr/>
        <p:txBody>
          <a:bodyPr/>
          <a:lstStyle/>
          <a:p>
            <a:r>
              <a:rPr lang="en-US" dirty="0"/>
              <a:t>AlphaFold2 Required Parameters</a:t>
            </a:r>
          </a:p>
        </p:txBody>
      </p:sp>
      <p:pic>
        <p:nvPicPr>
          <p:cNvPr id="7" name="Picture 6" descr="A white screen with black text&#10;&#10;Description automatically generated">
            <a:extLst>
              <a:ext uri="{FF2B5EF4-FFF2-40B4-BE49-F238E27FC236}">
                <a16:creationId xmlns:a16="http://schemas.microsoft.com/office/drawing/2014/main" id="{51642756-4FA9-4379-F81D-35D4CE839B7C}"/>
              </a:ext>
            </a:extLst>
          </p:cNvPr>
          <p:cNvPicPr>
            <a:picLocks noChangeAspect="1"/>
          </p:cNvPicPr>
          <p:nvPr/>
        </p:nvPicPr>
        <p:blipFill rotWithShape="1">
          <a:blip r:embed="rId3"/>
          <a:srcRect b="2281"/>
          <a:stretch/>
        </p:blipFill>
        <p:spPr>
          <a:xfrm>
            <a:off x="713740" y="1803545"/>
            <a:ext cx="10764520" cy="2849736"/>
          </a:xfrm>
          <a:prstGeom prst="rect">
            <a:avLst/>
          </a:prstGeom>
        </p:spPr>
      </p:pic>
      <p:sp>
        <p:nvSpPr>
          <p:cNvPr id="9" name="TextBox 8">
            <a:extLst>
              <a:ext uri="{FF2B5EF4-FFF2-40B4-BE49-F238E27FC236}">
                <a16:creationId xmlns:a16="http://schemas.microsoft.com/office/drawing/2014/main" id="{9E11E0EB-5D53-5805-81B1-52C458BCF1FB}"/>
              </a:ext>
            </a:extLst>
          </p:cNvPr>
          <p:cNvSpPr txBox="1"/>
          <p:nvPr/>
        </p:nvSpPr>
        <p:spPr>
          <a:xfrm>
            <a:off x="3058160" y="4843033"/>
            <a:ext cx="8420100" cy="1569660"/>
          </a:xfrm>
          <a:prstGeom prst="rect">
            <a:avLst/>
          </a:prstGeom>
          <a:noFill/>
        </p:spPr>
        <p:txBody>
          <a:bodyPr wrap="square" rtlCol="0">
            <a:spAutoFit/>
          </a:bodyPr>
          <a:lstStyle/>
          <a:p>
            <a:pPr algn="r"/>
            <a:r>
              <a:rPr lang="en-US" sz="2400" dirty="0">
                <a:solidFill>
                  <a:srgbClr val="FFFF00"/>
                </a:solidFill>
              </a:rPr>
              <a:t>To predict the structure of a protein in the PDB </a:t>
            </a:r>
            <a:r>
              <a:rPr lang="en-US" sz="2400" u="sng" dirty="0">
                <a:solidFill>
                  <a:srgbClr val="FFFF00"/>
                </a:solidFill>
              </a:rPr>
              <a:t>without using its experimental structure as a template</a:t>
            </a:r>
            <a:r>
              <a:rPr lang="en-US" sz="2400" dirty="0">
                <a:solidFill>
                  <a:srgbClr val="FFFF00"/>
                </a:solidFill>
              </a:rPr>
              <a:t>, set </a:t>
            </a:r>
            <a:r>
              <a:rPr lang="en-US" sz="2400" dirty="0" err="1">
                <a:solidFill>
                  <a:srgbClr val="EE35DA"/>
                </a:solidFill>
              </a:rPr>
              <a:t>max_template_date</a:t>
            </a:r>
            <a:r>
              <a:rPr lang="en-US" sz="2400" dirty="0">
                <a:solidFill>
                  <a:srgbClr val="EE35DA"/>
                </a:solidFill>
              </a:rPr>
              <a:t>  </a:t>
            </a:r>
            <a:r>
              <a:rPr lang="en-US" sz="2400" dirty="0">
                <a:solidFill>
                  <a:srgbClr val="FFFF00"/>
                </a:solidFill>
              </a:rPr>
              <a:t>(</a:t>
            </a:r>
            <a:r>
              <a:rPr lang="en-US" sz="2400" dirty="0">
                <a:solidFill>
                  <a:srgbClr val="EE35DA"/>
                </a:solidFill>
              </a:rPr>
              <a:t>-t</a:t>
            </a:r>
            <a:r>
              <a:rPr lang="en-US" sz="2400" dirty="0">
                <a:solidFill>
                  <a:srgbClr val="FFFF00"/>
                </a:solidFill>
              </a:rPr>
              <a:t>) to before the release date of the structure. </a:t>
            </a:r>
          </a:p>
          <a:p>
            <a:pPr algn="r"/>
            <a:r>
              <a:rPr lang="en-US" sz="2400" dirty="0">
                <a:solidFill>
                  <a:srgbClr val="FFFF00"/>
                </a:solidFill>
              </a:rPr>
              <a:t>TIP: A date like 1900-01-01 will ensure no templates are used.</a:t>
            </a:r>
          </a:p>
        </p:txBody>
      </p:sp>
    </p:spTree>
    <p:extLst>
      <p:ext uri="{BB962C8B-B14F-4D97-AF65-F5344CB8AC3E}">
        <p14:creationId xmlns:p14="http://schemas.microsoft.com/office/powerpoint/2010/main" val="2233736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16A39-09A4-6980-7667-A0801A1D50C5}"/>
              </a:ext>
            </a:extLst>
          </p:cNvPr>
          <p:cNvSpPr>
            <a:spLocks noGrp="1"/>
          </p:cNvSpPr>
          <p:nvPr>
            <p:ph type="title"/>
          </p:nvPr>
        </p:nvSpPr>
        <p:spPr/>
        <p:txBody>
          <a:bodyPr/>
          <a:lstStyle/>
          <a:p>
            <a:r>
              <a:rPr lang="en-US" dirty="0"/>
              <a:t>AlphaFold2 Optional Parameters</a:t>
            </a:r>
          </a:p>
        </p:txBody>
      </p:sp>
      <p:pic>
        <p:nvPicPr>
          <p:cNvPr id="5" name="Picture 4" descr="A white text on a black background&#10;&#10;Description automatically generated">
            <a:extLst>
              <a:ext uri="{FF2B5EF4-FFF2-40B4-BE49-F238E27FC236}">
                <a16:creationId xmlns:a16="http://schemas.microsoft.com/office/drawing/2014/main" id="{156A8B66-6D1A-A5DB-D9D2-61CB97CF83F5}"/>
              </a:ext>
            </a:extLst>
          </p:cNvPr>
          <p:cNvPicPr>
            <a:picLocks noChangeAspect="1"/>
          </p:cNvPicPr>
          <p:nvPr/>
        </p:nvPicPr>
        <p:blipFill rotWithShape="1">
          <a:blip r:embed="rId3"/>
          <a:srcRect t="36305" b="23970"/>
          <a:stretch/>
        </p:blipFill>
        <p:spPr>
          <a:xfrm>
            <a:off x="282860" y="1887514"/>
            <a:ext cx="11626279" cy="2440646"/>
          </a:xfrm>
          <a:prstGeom prst="rect">
            <a:avLst/>
          </a:prstGeom>
        </p:spPr>
      </p:pic>
      <p:sp>
        <p:nvSpPr>
          <p:cNvPr id="3" name="TextBox 2">
            <a:extLst>
              <a:ext uri="{FF2B5EF4-FFF2-40B4-BE49-F238E27FC236}">
                <a16:creationId xmlns:a16="http://schemas.microsoft.com/office/drawing/2014/main" id="{13D21A3F-8976-7C70-93C6-A5C1DE6BD8E9}"/>
              </a:ext>
            </a:extLst>
          </p:cNvPr>
          <p:cNvSpPr txBox="1"/>
          <p:nvPr/>
        </p:nvSpPr>
        <p:spPr>
          <a:xfrm>
            <a:off x="3489039" y="4553883"/>
            <a:ext cx="8420100" cy="1938992"/>
          </a:xfrm>
          <a:prstGeom prst="rect">
            <a:avLst/>
          </a:prstGeom>
          <a:noFill/>
        </p:spPr>
        <p:txBody>
          <a:bodyPr wrap="square" rtlCol="0">
            <a:spAutoFit/>
          </a:bodyPr>
          <a:lstStyle/>
          <a:p>
            <a:pPr algn="r"/>
            <a:r>
              <a:rPr lang="en-US" sz="2400" dirty="0">
                <a:solidFill>
                  <a:srgbClr val="FFFF00"/>
                </a:solidFill>
              </a:rPr>
              <a:t>Parameter values for </a:t>
            </a:r>
            <a:r>
              <a:rPr lang="en-US" sz="2400" dirty="0">
                <a:solidFill>
                  <a:srgbClr val="EE35DA"/>
                </a:solidFill>
              </a:rPr>
              <a:t>--</a:t>
            </a:r>
            <a:r>
              <a:rPr lang="en-US" sz="2400" dirty="0" err="1">
                <a:solidFill>
                  <a:srgbClr val="EE35DA"/>
                </a:solidFill>
              </a:rPr>
              <a:t>model_preset</a:t>
            </a:r>
            <a:r>
              <a:rPr lang="en-US" sz="2400" dirty="0">
                <a:solidFill>
                  <a:srgbClr val="FFFF00"/>
                </a:solidFill>
              </a:rPr>
              <a:t> (</a:t>
            </a:r>
            <a:r>
              <a:rPr lang="en-US" sz="2400" dirty="0">
                <a:solidFill>
                  <a:srgbClr val="EE35DA"/>
                </a:solidFill>
              </a:rPr>
              <a:t>-m</a:t>
            </a:r>
            <a:r>
              <a:rPr lang="en-US" sz="2400" dirty="0">
                <a:solidFill>
                  <a:srgbClr val="FFFF00"/>
                </a:solidFill>
              </a:rPr>
              <a:t>):</a:t>
            </a:r>
          </a:p>
          <a:p>
            <a:pPr algn="r"/>
            <a:r>
              <a:rPr lang="en-US" sz="2400" dirty="0">
                <a:solidFill>
                  <a:srgbClr val="FFFF00"/>
                </a:solidFill>
              </a:rPr>
              <a:t>monomer</a:t>
            </a:r>
          </a:p>
          <a:p>
            <a:pPr algn="r"/>
            <a:r>
              <a:rPr lang="en-US" sz="2400" dirty="0">
                <a:solidFill>
                  <a:srgbClr val="FFFF00"/>
                </a:solidFill>
              </a:rPr>
              <a:t>monomer_casp14</a:t>
            </a:r>
          </a:p>
          <a:p>
            <a:pPr algn="r"/>
            <a:r>
              <a:rPr lang="en-US" sz="2400" dirty="0" err="1">
                <a:solidFill>
                  <a:srgbClr val="FFFF00"/>
                </a:solidFill>
              </a:rPr>
              <a:t>monomer_ptm</a:t>
            </a:r>
            <a:endParaRPr lang="en-US" sz="2400" dirty="0">
              <a:solidFill>
                <a:srgbClr val="FFFF00"/>
              </a:solidFill>
            </a:endParaRPr>
          </a:p>
          <a:p>
            <a:pPr algn="r"/>
            <a:r>
              <a:rPr lang="en-US" sz="2400" dirty="0">
                <a:solidFill>
                  <a:srgbClr val="FFFF00"/>
                </a:solidFill>
              </a:rPr>
              <a:t>multimer</a:t>
            </a:r>
          </a:p>
        </p:txBody>
      </p:sp>
    </p:spTree>
    <p:extLst>
      <p:ext uri="{BB962C8B-B14F-4D97-AF65-F5344CB8AC3E}">
        <p14:creationId xmlns:p14="http://schemas.microsoft.com/office/powerpoint/2010/main" val="11585199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16A39-09A4-6980-7667-A0801A1D50C5}"/>
              </a:ext>
            </a:extLst>
          </p:cNvPr>
          <p:cNvSpPr>
            <a:spLocks noGrp="1"/>
          </p:cNvSpPr>
          <p:nvPr>
            <p:ph type="title"/>
          </p:nvPr>
        </p:nvSpPr>
        <p:spPr/>
        <p:txBody>
          <a:bodyPr/>
          <a:lstStyle/>
          <a:p>
            <a:r>
              <a:rPr lang="en-US" dirty="0"/>
              <a:t>AlphaFold2 Optional Parameters Cont’d</a:t>
            </a:r>
          </a:p>
        </p:txBody>
      </p:sp>
      <p:pic>
        <p:nvPicPr>
          <p:cNvPr id="5" name="Picture 4" descr="A white text on a black background&#10;&#10;Description automatically generated">
            <a:extLst>
              <a:ext uri="{FF2B5EF4-FFF2-40B4-BE49-F238E27FC236}">
                <a16:creationId xmlns:a16="http://schemas.microsoft.com/office/drawing/2014/main" id="{156A8B66-6D1A-A5DB-D9D2-61CB97CF83F5}"/>
              </a:ext>
            </a:extLst>
          </p:cNvPr>
          <p:cNvPicPr>
            <a:picLocks noChangeAspect="1"/>
          </p:cNvPicPr>
          <p:nvPr/>
        </p:nvPicPr>
        <p:blipFill rotWithShape="1">
          <a:blip r:embed="rId2"/>
          <a:srcRect t="75948" b="-146"/>
          <a:stretch/>
        </p:blipFill>
        <p:spPr>
          <a:xfrm>
            <a:off x="232184" y="1929448"/>
            <a:ext cx="11727631" cy="1499552"/>
          </a:xfrm>
          <a:prstGeom prst="rect">
            <a:avLst/>
          </a:prstGeom>
        </p:spPr>
      </p:pic>
      <p:sp>
        <p:nvSpPr>
          <p:cNvPr id="3" name="TextBox 2">
            <a:extLst>
              <a:ext uri="{FF2B5EF4-FFF2-40B4-BE49-F238E27FC236}">
                <a16:creationId xmlns:a16="http://schemas.microsoft.com/office/drawing/2014/main" id="{560917D9-1B61-D99E-4A45-A1F37BA32934}"/>
              </a:ext>
            </a:extLst>
          </p:cNvPr>
          <p:cNvSpPr txBox="1"/>
          <p:nvPr/>
        </p:nvSpPr>
        <p:spPr>
          <a:xfrm>
            <a:off x="3539715" y="3667760"/>
            <a:ext cx="8420100" cy="1200329"/>
          </a:xfrm>
          <a:prstGeom prst="rect">
            <a:avLst/>
          </a:prstGeom>
          <a:noFill/>
        </p:spPr>
        <p:txBody>
          <a:bodyPr wrap="square" rtlCol="0">
            <a:spAutoFit/>
          </a:bodyPr>
          <a:lstStyle/>
          <a:p>
            <a:pPr algn="r"/>
            <a:r>
              <a:rPr lang="en-US" sz="2400" dirty="0">
                <a:solidFill>
                  <a:srgbClr val="FFFF00"/>
                </a:solidFill>
              </a:rPr>
              <a:t>Using precomputed MSAs: </a:t>
            </a:r>
            <a:r>
              <a:rPr lang="en-US" sz="2400" dirty="0" err="1">
                <a:solidFill>
                  <a:srgbClr val="FFFF00"/>
                </a:solidFill>
              </a:rPr>
              <a:t>AlphaFold</a:t>
            </a:r>
            <a:r>
              <a:rPr lang="en-US" sz="2400" dirty="0">
                <a:solidFill>
                  <a:srgbClr val="FFFF00"/>
                </a:solidFill>
              </a:rPr>
              <a:t> looks for the MSAs in the output directory, so they must stay the same if you want to reuse them.</a:t>
            </a:r>
          </a:p>
        </p:txBody>
      </p:sp>
    </p:spTree>
    <p:extLst>
      <p:ext uri="{BB962C8B-B14F-4D97-AF65-F5344CB8AC3E}">
        <p14:creationId xmlns:p14="http://schemas.microsoft.com/office/powerpoint/2010/main" val="2754832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8A6D-188F-E02F-CBAA-20059B406915}"/>
              </a:ext>
            </a:extLst>
          </p:cNvPr>
          <p:cNvSpPr>
            <a:spLocks noGrp="1"/>
          </p:cNvSpPr>
          <p:nvPr>
            <p:ph type="title"/>
          </p:nvPr>
        </p:nvSpPr>
        <p:spPr/>
        <p:txBody>
          <a:bodyPr/>
          <a:lstStyle/>
          <a:p>
            <a:r>
              <a:rPr lang="en-US" dirty="0"/>
              <a:t>Folding Monomers (1 Polypeptide Chain) </a:t>
            </a:r>
          </a:p>
        </p:txBody>
      </p:sp>
      <p:sp>
        <p:nvSpPr>
          <p:cNvPr id="3" name="Content Placeholder 2">
            <a:extLst>
              <a:ext uri="{FF2B5EF4-FFF2-40B4-BE49-F238E27FC236}">
                <a16:creationId xmlns:a16="http://schemas.microsoft.com/office/drawing/2014/main" id="{603E7FC4-47F6-4261-C5D8-C021A6FD7A12}"/>
              </a:ext>
            </a:extLst>
          </p:cNvPr>
          <p:cNvSpPr>
            <a:spLocks noGrp="1"/>
          </p:cNvSpPr>
          <p:nvPr>
            <p:ph idx="1"/>
          </p:nvPr>
        </p:nvSpPr>
        <p:spPr/>
        <p:txBody>
          <a:bodyPr/>
          <a:lstStyle/>
          <a:p>
            <a:r>
              <a:rPr lang="en-US" dirty="0"/>
              <a:t>The default model preset is monomer prediction </a:t>
            </a:r>
            <a:r>
              <a:rPr lang="en-US" dirty="0">
                <a:solidFill>
                  <a:srgbClr val="EE35DA"/>
                </a:solidFill>
              </a:rPr>
              <a:t>(--</a:t>
            </a:r>
            <a:r>
              <a:rPr lang="en-US" dirty="0" err="1">
                <a:solidFill>
                  <a:srgbClr val="EE35DA"/>
                </a:solidFill>
              </a:rPr>
              <a:t>model_preset</a:t>
            </a:r>
            <a:r>
              <a:rPr lang="en-US" dirty="0">
                <a:solidFill>
                  <a:srgbClr val="EE35DA"/>
                </a:solidFill>
              </a:rPr>
              <a:t>=monomer</a:t>
            </a:r>
            <a:r>
              <a:rPr lang="en-US" dirty="0"/>
              <a:t> or </a:t>
            </a:r>
            <a:r>
              <a:rPr lang="en-US" dirty="0">
                <a:solidFill>
                  <a:srgbClr val="EE35DA"/>
                </a:solidFill>
              </a:rPr>
              <a:t>-m “monomer”</a:t>
            </a:r>
            <a:r>
              <a:rPr lang="en-US" dirty="0"/>
              <a:t>)</a:t>
            </a:r>
          </a:p>
          <a:p>
            <a:r>
              <a:rPr lang="en-US" dirty="0"/>
              <a:t>Requires a FASTA file with a single sequence</a:t>
            </a:r>
          </a:p>
          <a:p>
            <a:pPr marL="0" indent="0">
              <a:buNone/>
            </a:pPr>
            <a:endParaRPr lang="en-US" dirty="0">
              <a:solidFill>
                <a:srgbClr val="EE35DA"/>
              </a:solidFill>
            </a:endParaRPr>
          </a:p>
          <a:p>
            <a:pPr marL="0" indent="0">
              <a:buNone/>
            </a:pPr>
            <a:r>
              <a:rPr lang="en-US" dirty="0"/>
              <a:t>Run Command: </a:t>
            </a:r>
            <a:r>
              <a:rPr lang="en-US" dirty="0" err="1">
                <a:solidFill>
                  <a:srgbClr val="EE35DA"/>
                </a:solidFill>
              </a:rPr>
              <a:t>run_alphafold</a:t>
            </a:r>
            <a:r>
              <a:rPr lang="en-US" dirty="0">
                <a:solidFill>
                  <a:srgbClr val="EE35DA"/>
                </a:solidFill>
              </a:rPr>
              <a:t> -d $CURC_AF_DBS -o . </a:t>
            </a:r>
          </a:p>
          <a:p>
            <a:pPr marL="0" indent="0">
              <a:buNone/>
            </a:pPr>
            <a:r>
              <a:rPr lang="en-US" dirty="0">
                <a:solidFill>
                  <a:srgbClr val="EE35DA"/>
                </a:solidFill>
              </a:rPr>
              <a:t>-f $CURC_AF_EXAMPLES/</a:t>
            </a:r>
            <a:r>
              <a:rPr lang="en-US" dirty="0" err="1">
                <a:solidFill>
                  <a:srgbClr val="EE35DA"/>
                </a:solidFill>
              </a:rPr>
              <a:t>dummy.fasta</a:t>
            </a:r>
            <a:r>
              <a:rPr lang="en-US" dirty="0">
                <a:solidFill>
                  <a:srgbClr val="EE35DA"/>
                </a:solidFill>
              </a:rPr>
              <a:t> -t 2020-05-14 </a:t>
            </a:r>
          </a:p>
          <a:p>
            <a:pPr marL="0" indent="0">
              <a:buNone/>
            </a:pPr>
            <a:r>
              <a:rPr lang="en-US" dirty="0">
                <a:solidFill>
                  <a:srgbClr val="EE35DA"/>
                </a:solidFill>
              </a:rPr>
              <a:t>-m “monomer” -g true </a:t>
            </a:r>
            <a:endParaRPr lang="en-US" dirty="0"/>
          </a:p>
          <a:p>
            <a:pPr marL="0" indent="0">
              <a:buNone/>
            </a:pPr>
            <a:endParaRPr lang="en-US" dirty="0"/>
          </a:p>
          <a:p>
            <a:endParaRPr lang="en-US" dirty="0"/>
          </a:p>
        </p:txBody>
      </p:sp>
    </p:spTree>
    <p:extLst>
      <p:ext uri="{BB962C8B-B14F-4D97-AF65-F5344CB8AC3E}">
        <p14:creationId xmlns:p14="http://schemas.microsoft.com/office/powerpoint/2010/main" val="24803291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8A6D-188F-E02F-CBAA-20059B406915}"/>
              </a:ext>
            </a:extLst>
          </p:cNvPr>
          <p:cNvSpPr>
            <a:spLocks noGrp="1"/>
          </p:cNvSpPr>
          <p:nvPr>
            <p:ph type="title"/>
          </p:nvPr>
        </p:nvSpPr>
        <p:spPr/>
        <p:txBody>
          <a:bodyPr/>
          <a:lstStyle/>
          <a:p>
            <a:r>
              <a:rPr lang="en-US" dirty="0"/>
              <a:t>Folding Multimers (&gt;1 Polypeptide Chain)</a:t>
            </a:r>
          </a:p>
        </p:txBody>
      </p:sp>
      <p:sp>
        <p:nvSpPr>
          <p:cNvPr id="3" name="Content Placeholder 2">
            <a:extLst>
              <a:ext uri="{FF2B5EF4-FFF2-40B4-BE49-F238E27FC236}">
                <a16:creationId xmlns:a16="http://schemas.microsoft.com/office/drawing/2014/main" id="{603E7FC4-47F6-4261-C5D8-C021A6FD7A12}"/>
              </a:ext>
            </a:extLst>
          </p:cNvPr>
          <p:cNvSpPr>
            <a:spLocks noGrp="1"/>
          </p:cNvSpPr>
          <p:nvPr>
            <p:ph idx="1"/>
          </p:nvPr>
        </p:nvSpPr>
        <p:spPr>
          <a:xfrm>
            <a:off x="838200" y="1632706"/>
            <a:ext cx="5001258" cy="2319870"/>
          </a:xfrm>
        </p:spPr>
        <p:txBody>
          <a:bodyPr>
            <a:normAutofit/>
          </a:bodyPr>
          <a:lstStyle/>
          <a:p>
            <a:endParaRPr lang="en-US" dirty="0"/>
          </a:p>
          <a:p>
            <a:r>
              <a:rPr lang="en-US" dirty="0"/>
              <a:t>Requires a FASTA file containing </a:t>
            </a:r>
            <a:r>
              <a:rPr lang="en-US" b="1" dirty="0"/>
              <a:t>multiple</a:t>
            </a:r>
            <a:r>
              <a:rPr lang="en-US" dirty="0"/>
              <a:t> sequences </a:t>
            </a:r>
          </a:p>
          <a:p>
            <a:endParaRPr lang="en-US" dirty="0"/>
          </a:p>
          <a:p>
            <a:pPr marL="0" indent="0">
              <a:buNone/>
            </a:pPr>
            <a:endParaRPr lang="en-US" dirty="0"/>
          </a:p>
          <a:p>
            <a:pPr marL="0" indent="0">
              <a:buNone/>
            </a:pPr>
            <a:endParaRPr lang="en-US" dirty="0">
              <a:solidFill>
                <a:srgbClr val="EE35DA"/>
              </a:solidFill>
            </a:endParaRPr>
          </a:p>
          <a:p>
            <a:pPr marL="0" indent="0">
              <a:buNone/>
            </a:pPr>
            <a:endParaRPr lang="en-US" dirty="0">
              <a:solidFill>
                <a:srgbClr val="EE35DA"/>
              </a:solidFill>
            </a:endParaRPr>
          </a:p>
          <a:p>
            <a:pPr marL="0" indent="0">
              <a:buNone/>
            </a:pPr>
            <a:endParaRPr lang="en-US" dirty="0">
              <a:solidFill>
                <a:srgbClr val="EE35DA"/>
              </a:solidFill>
            </a:endParaRPr>
          </a:p>
          <a:p>
            <a:pPr marL="0" indent="0">
              <a:buNone/>
            </a:pPr>
            <a:endParaRPr lang="en-US" dirty="0"/>
          </a:p>
        </p:txBody>
      </p:sp>
      <p:pic>
        <p:nvPicPr>
          <p:cNvPr id="5" name="Picture 4" descr="A close-up of a text&#10;&#10;Description automatically generated">
            <a:extLst>
              <a:ext uri="{FF2B5EF4-FFF2-40B4-BE49-F238E27FC236}">
                <a16:creationId xmlns:a16="http://schemas.microsoft.com/office/drawing/2014/main" id="{568E4B28-215D-B566-00CE-C769C9F4CA5C}"/>
              </a:ext>
            </a:extLst>
          </p:cNvPr>
          <p:cNvPicPr>
            <a:picLocks noChangeAspect="1"/>
          </p:cNvPicPr>
          <p:nvPr/>
        </p:nvPicPr>
        <p:blipFill>
          <a:blip r:embed="rId3"/>
          <a:stretch>
            <a:fillRect/>
          </a:stretch>
        </p:blipFill>
        <p:spPr>
          <a:xfrm>
            <a:off x="5342025" y="1875206"/>
            <a:ext cx="6231694" cy="2319870"/>
          </a:xfrm>
          <a:prstGeom prst="rect">
            <a:avLst/>
          </a:prstGeom>
        </p:spPr>
      </p:pic>
      <p:sp>
        <p:nvSpPr>
          <p:cNvPr id="6" name="TextBox 5">
            <a:extLst>
              <a:ext uri="{FF2B5EF4-FFF2-40B4-BE49-F238E27FC236}">
                <a16:creationId xmlns:a16="http://schemas.microsoft.com/office/drawing/2014/main" id="{134D48F8-C97F-B937-2A85-0BE9A86F38D9}"/>
              </a:ext>
            </a:extLst>
          </p:cNvPr>
          <p:cNvSpPr txBox="1"/>
          <p:nvPr/>
        </p:nvSpPr>
        <p:spPr>
          <a:xfrm>
            <a:off x="838200" y="4430772"/>
            <a:ext cx="10874928" cy="2062103"/>
          </a:xfrm>
          <a:prstGeom prst="rect">
            <a:avLst/>
          </a:prstGeom>
          <a:noFill/>
        </p:spPr>
        <p:txBody>
          <a:bodyPr wrap="square" rtlCol="0">
            <a:spAutoFit/>
          </a:bodyPr>
          <a:lstStyle/>
          <a:p>
            <a:r>
              <a:rPr kumimoji="0" lang="en-US" sz="3200" b="0" i="0" u="none" strike="noStrike" kern="1200" cap="none" spc="0" normalizeH="0" baseline="0" noProof="0" dirty="0">
                <a:ln>
                  <a:noFill/>
                </a:ln>
                <a:solidFill>
                  <a:srgbClr val="0F9ED5">
                    <a:lumMod val="20000"/>
                    <a:lumOff val="80000"/>
                  </a:srgbClr>
                </a:solidFill>
                <a:effectLst/>
                <a:uLnTx/>
                <a:uFillTx/>
                <a:latin typeface="Tenorite" pitchFamily="2" charset="0"/>
                <a:ea typeface="+mn-ea"/>
                <a:cs typeface="+mn-cs"/>
              </a:rPr>
              <a:t>Run Command: </a:t>
            </a:r>
            <a:r>
              <a:rPr lang="en-US" sz="3200" dirty="0" err="1">
                <a:solidFill>
                  <a:srgbClr val="EE35DA"/>
                </a:solidFill>
                <a:latin typeface="Tenorite" pitchFamily="2" charset="0"/>
              </a:rPr>
              <a:t>run_alphafold</a:t>
            </a:r>
            <a:r>
              <a:rPr lang="en-US" sz="3200" dirty="0">
                <a:solidFill>
                  <a:srgbClr val="EE35DA"/>
                </a:solidFill>
                <a:latin typeface="Tenorite" pitchFamily="2" charset="0"/>
              </a:rPr>
              <a:t> -d $CURC_AF_DBS -o . </a:t>
            </a:r>
          </a:p>
          <a:p>
            <a:r>
              <a:rPr lang="en-US" sz="3200" dirty="0">
                <a:solidFill>
                  <a:srgbClr val="EE35DA"/>
                </a:solidFill>
                <a:latin typeface="Tenorite" pitchFamily="2" charset="0"/>
              </a:rPr>
              <a:t>-f $CURC_AF_EXAMPLES/</a:t>
            </a:r>
            <a:r>
              <a:rPr lang="en-US" sz="3200" dirty="0" err="1">
                <a:solidFill>
                  <a:srgbClr val="EE35DA"/>
                </a:solidFill>
                <a:latin typeface="Tenorite" pitchFamily="2" charset="0"/>
              </a:rPr>
              <a:t>multimer.fa</a:t>
            </a:r>
            <a:r>
              <a:rPr lang="en-US" sz="3200" dirty="0">
                <a:solidFill>
                  <a:srgbClr val="EE35DA"/>
                </a:solidFill>
                <a:latin typeface="Tenorite" pitchFamily="2" charset="0"/>
              </a:rPr>
              <a:t> -t 2020-05-14 </a:t>
            </a:r>
          </a:p>
          <a:p>
            <a:r>
              <a:rPr lang="en-US" sz="3200" dirty="0">
                <a:solidFill>
                  <a:srgbClr val="EE35DA"/>
                </a:solidFill>
                <a:latin typeface="Tenorite" pitchFamily="2" charset="0"/>
              </a:rPr>
              <a:t>-m “multimer” -g true </a:t>
            </a:r>
            <a:endParaRPr lang="en-US" sz="3200" dirty="0">
              <a:latin typeface="Tenorite" pitchFamily="2" charset="0"/>
            </a:endParaRPr>
          </a:p>
          <a:p>
            <a:endParaRPr lang="en-US" sz="3200" dirty="0">
              <a:latin typeface="Tenorite" pitchFamily="2" charset="0"/>
            </a:endParaRPr>
          </a:p>
        </p:txBody>
      </p:sp>
    </p:spTree>
    <p:extLst>
      <p:ext uri="{BB962C8B-B14F-4D97-AF65-F5344CB8AC3E}">
        <p14:creationId xmlns:p14="http://schemas.microsoft.com/office/powerpoint/2010/main" val="1975213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8A6D-188F-E02F-CBAA-20059B406915}"/>
              </a:ext>
            </a:extLst>
          </p:cNvPr>
          <p:cNvSpPr>
            <a:spLocks noGrp="1"/>
          </p:cNvSpPr>
          <p:nvPr>
            <p:ph type="title"/>
          </p:nvPr>
        </p:nvSpPr>
        <p:spPr/>
        <p:txBody>
          <a:bodyPr/>
          <a:lstStyle/>
          <a:p>
            <a:r>
              <a:rPr lang="en-US" dirty="0"/>
              <a:t>Folding Multimers (&gt;1 Polypeptide Chain Cont’d)</a:t>
            </a:r>
          </a:p>
        </p:txBody>
      </p:sp>
      <p:pic>
        <p:nvPicPr>
          <p:cNvPr id="9" name="Picture 8" descr="A screenshot of a computer&#10;&#10;Description automatically generated">
            <a:extLst>
              <a:ext uri="{FF2B5EF4-FFF2-40B4-BE49-F238E27FC236}">
                <a16:creationId xmlns:a16="http://schemas.microsoft.com/office/drawing/2014/main" id="{338E26B2-483D-42E0-FE94-BE871FE80C26}"/>
              </a:ext>
            </a:extLst>
          </p:cNvPr>
          <p:cNvPicPr>
            <a:picLocks noChangeAspect="1"/>
          </p:cNvPicPr>
          <p:nvPr/>
        </p:nvPicPr>
        <p:blipFill>
          <a:blip r:embed="rId3"/>
          <a:stretch>
            <a:fillRect/>
          </a:stretch>
        </p:blipFill>
        <p:spPr>
          <a:xfrm>
            <a:off x="1677919" y="1909823"/>
            <a:ext cx="8836161" cy="3603339"/>
          </a:xfrm>
          <a:prstGeom prst="rect">
            <a:avLst/>
          </a:prstGeom>
        </p:spPr>
      </p:pic>
    </p:spTree>
    <p:extLst>
      <p:ext uri="{BB962C8B-B14F-4D97-AF65-F5344CB8AC3E}">
        <p14:creationId xmlns:p14="http://schemas.microsoft.com/office/powerpoint/2010/main" val="23495905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16A39-09A4-6980-7667-A0801A1D50C5}"/>
              </a:ext>
            </a:extLst>
          </p:cNvPr>
          <p:cNvSpPr>
            <a:spLocks noGrp="1"/>
          </p:cNvSpPr>
          <p:nvPr>
            <p:ph type="title"/>
          </p:nvPr>
        </p:nvSpPr>
        <p:spPr/>
        <p:txBody>
          <a:bodyPr/>
          <a:lstStyle/>
          <a:p>
            <a:r>
              <a:rPr lang="en-US" dirty="0"/>
              <a:t>Example Job Script  </a:t>
            </a:r>
          </a:p>
        </p:txBody>
      </p:sp>
      <p:sp>
        <p:nvSpPr>
          <p:cNvPr id="3" name="Content Placeholder 2">
            <a:extLst>
              <a:ext uri="{FF2B5EF4-FFF2-40B4-BE49-F238E27FC236}">
                <a16:creationId xmlns:a16="http://schemas.microsoft.com/office/drawing/2014/main" id="{9EE03FDD-BBAF-7054-CD9A-55F9C62A3826}"/>
              </a:ext>
            </a:extLst>
          </p:cNvPr>
          <p:cNvSpPr>
            <a:spLocks noGrp="1"/>
          </p:cNvSpPr>
          <p:nvPr>
            <p:ph idx="1"/>
          </p:nvPr>
        </p:nvSpPr>
        <p:spPr/>
        <p:txBody>
          <a:bodyPr/>
          <a:lstStyle/>
          <a:p>
            <a:r>
              <a:rPr lang="en-US" dirty="0"/>
              <a:t>An example job script is located in </a:t>
            </a:r>
            <a:r>
              <a:rPr lang="en-US" dirty="0">
                <a:solidFill>
                  <a:srgbClr val="EE35DA"/>
                </a:solidFill>
              </a:rPr>
              <a:t>/</a:t>
            </a:r>
            <a:r>
              <a:rPr lang="en-US" dirty="0" err="1">
                <a:solidFill>
                  <a:srgbClr val="EE35DA"/>
                </a:solidFill>
              </a:rPr>
              <a:t>curc</a:t>
            </a:r>
            <a:r>
              <a:rPr lang="en-US" dirty="0">
                <a:solidFill>
                  <a:srgbClr val="EE35DA"/>
                </a:solidFill>
              </a:rPr>
              <a:t>/</a:t>
            </a:r>
            <a:r>
              <a:rPr lang="en-US" dirty="0" err="1">
                <a:solidFill>
                  <a:srgbClr val="EE35DA"/>
                </a:solidFill>
              </a:rPr>
              <a:t>sw</a:t>
            </a:r>
            <a:r>
              <a:rPr lang="en-US" dirty="0">
                <a:solidFill>
                  <a:srgbClr val="EE35DA"/>
                </a:solidFill>
              </a:rPr>
              <a:t>/install/bio/</a:t>
            </a:r>
            <a:r>
              <a:rPr lang="en-US" dirty="0" err="1">
                <a:solidFill>
                  <a:srgbClr val="EE35DA"/>
                </a:solidFill>
              </a:rPr>
              <a:t>alphafold</a:t>
            </a:r>
            <a:r>
              <a:rPr lang="en-US" dirty="0">
                <a:solidFill>
                  <a:srgbClr val="EE35DA"/>
                </a:solidFill>
              </a:rPr>
              <a:t>/2.3.1</a:t>
            </a:r>
          </a:p>
          <a:p>
            <a:r>
              <a:rPr lang="en-US" dirty="0"/>
              <a:t>Copy to any space you have write permissions and make your desired changes:</a:t>
            </a:r>
          </a:p>
          <a:p>
            <a:pPr marL="457200" lvl="1" indent="0">
              <a:buNone/>
            </a:pPr>
            <a:r>
              <a:rPr lang="en-US" dirty="0">
                <a:solidFill>
                  <a:srgbClr val="EE35DA"/>
                </a:solidFill>
              </a:rPr>
              <a:t>cd /projects/$USER</a:t>
            </a:r>
          </a:p>
          <a:p>
            <a:pPr marL="457200" lvl="1" indent="0">
              <a:buNone/>
            </a:pPr>
            <a:r>
              <a:rPr lang="en-US" dirty="0">
                <a:solidFill>
                  <a:srgbClr val="EE35DA"/>
                </a:solidFill>
              </a:rPr>
              <a:t>cp /</a:t>
            </a:r>
            <a:r>
              <a:rPr lang="en-US" dirty="0" err="1">
                <a:solidFill>
                  <a:srgbClr val="EE35DA"/>
                </a:solidFill>
              </a:rPr>
              <a:t>curc</a:t>
            </a:r>
            <a:r>
              <a:rPr lang="en-US" dirty="0">
                <a:solidFill>
                  <a:srgbClr val="EE35DA"/>
                </a:solidFill>
              </a:rPr>
              <a:t>/</a:t>
            </a:r>
            <a:r>
              <a:rPr lang="en-US" dirty="0" err="1">
                <a:solidFill>
                  <a:srgbClr val="EE35DA"/>
                </a:solidFill>
              </a:rPr>
              <a:t>sw</a:t>
            </a:r>
            <a:r>
              <a:rPr lang="en-US" dirty="0">
                <a:solidFill>
                  <a:srgbClr val="EE35DA"/>
                </a:solidFill>
              </a:rPr>
              <a:t>/install/bio/</a:t>
            </a:r>
            <a:r>
              <a:rPr lang="en-US" dirty="0" err="1">
                <a:solidFill>
                  <a:srgbClr val="EE35DA"/>
                </a:solidFill>
              </a:rPr>
              <a:t>alphafold</a:t>
            </a:r>
            <a:r>
              <a:rPr lang="en-US" dirty="0">
                <a:solidFill>
                  <a:srgbClr val="EE35DA"/>
                </a:solidFill>
              </a:rPr>
              <a:t>/2.3.1/</a:t>
            </a:r>
            <a:r>
              <a:rPr lang="en-US" dirty="0" err="1">
                <a:solidFill>
                  <a:srgbClr val="EE35DA"/>
                </a:solidFill>
              </a:rPr>
              <a:t>alphafold_alphine.sh</a:t>
            </a:r>
            <a:r>
              <a:rPr lang="en-US" dirty="0">
                <a:solidFill>
                  <a:srgbClr val="EE35DA"/>
                </a:solidFill>
              </a:rPr>
              <a:t> .</a:t>
            </a:r>
          </a:p>
        </p:txBody>
      </p:sp>
    </p:spTree>
    <p:extLst>
      <p:ext uri="{BB962C8B-B14F-4D97-AF65-F5344CB8AC3E}">
        <p14:creationId xmlns:p14="http://schemas.microsoft.com/office/powerpoint/2010/main" val="14399320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70254-5BC6-746D-6A61-F91DF478017B}"/>
              </a:ext>
            </a:extLst>
          </p:cNvPr>
          <p:cNvSpPr>
            <a:spLocks noGrp="1"/>
          </p:cNvSpPr>
          <p:nvPr>
            <p:ph type="title"/>
          </p:nvPr>
        </p:nvSpPr>
        <p:spPr/>
        <p:txBody>
          <a:bodyPr/>
          <a:lstStyle/>
          <a:p>
            <a:r>
              <a:rPr lang="en-US" dirty="0"/>
              <a:t>Example Job Script</a:t>
            </a:r>
          </a:p>
        </p:txBody>
      </p:sp>
      <p:pic>
        <p:nvPicPr>
          <p:cNvPr id="5" name="Content Placeholder 4" descr="a screenshot of an example alphafold job script ">
            <a:extLst>
              <a:ext uri="{FF2B5EF4-FFF2-40B4-BE49-F238E27FC236}">
                <a16:creationId xmlns:a16="http://schemas.microsoft.com/office/drawing/2014/main" id="{34306B9C-B608-67C3-5E82-40C630E4B1D2}"/>
              </a:ext>
            </a:extLst>
          </p:cNvPr>
          <p:cNvPicPr>
            <a:picLocks noGrp="1" noChangeAspect="1"/>
          </p:cNvPicPr>
          <p:nvPr>
            <p:ph idx="1"/>
          </p:nvPr>
        </p:nvPicPr>
        <p:blipFill>
          <a:blip r:embed="rId3"/>
          <a:stretch>
            <a:fillRect/>
          </a:stretch>
        </p:blipFill>
        <p:spPr>
          <a:xfrm>
            <a:off x="838200" y="1597025"/>
            <a:ext cx="9869914" cy="4351338"/>
          </a:xfrm>
        </p:spPr>
      </p:pic>
    </p:spTree>
    <p:extLst>
      <p:ext uri="{BB962C8B-B14F-4D97-AF65-F5344CB8AC3E}">
        <p14:creationId xmlns:p14="http://schemas.microsoft.com/office/powerpoint/2010/main" val="4134625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AA5AE-5AEB-B15B-297C-EBDA59A523A1}"/>
              </a:ext>
            </a:extLst>
          </p:cNvPr>
          <p:cNvSpPr>
            <a:spLocks noGrp="1"/>
          </p:cNvSpPr>
          <p:nvPr>
            <p:ph type="title"/>
          </p:nvPr>
        </p:nvSpPr>
        <p:spPr/>
        <p:txBody>
          <a:bodyPr/>
          <a:lstStyle/>
          <a:p>
            <a:r>
              <a:rPr lang="en-US" dirty="0"/>
              <a:t>Slides</a:t>
            </a:r>
          </a:p>
        </p:txBody>
      </p:sp>
      <p:sp>
        <p:nvSpPr>
          <p:cNvPr id="4" name="Content Placeholder 2">
            <a:extLst>
              <a:ext uri="{FF2B5EF4-FFF2-40B4-BE49-F238E27FC236}">
                <a16:creationId xmlns:a16="http://schemas.microsoft.com/office/drawing/2014/main" id="{2CDBD8E1-C9AD-6B3F-1581-D61B6814324B}"/>
              </a:ext>
            </a:extLst>
          </p:cNvPr>
          <p:cNvSpPr txBox="1">
            <a:spLocks/>
          </p:cNvSpPr>
          <p:nvPr/>
        </p:nvSpPr>
        <p:spPr>
          <a:xfrm>
            <a:off x="2687642" y="5665787"/>
            <a:ext cx="6816713" cy="41595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accent4">
                    <a:lumMod val="20000"/>
                    <a:lumOff val="80000"/>
                  </a:schemeClr>
                </a:solidFill>
                <a:latin typeface="Tenorite"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accent4">
                    <a:lumMod val="20000"/>
                    <a:lumOff val="80000"/>
                  </a:schemeClr>
                </a:solidFill>
                <a:latin typeface="Tenorite"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4">
                    <a:lumMod val="20000"/>
                    <a:lumOff val="80000"/>
                  </a:schemeClr>
                </a:solidFill>
                <a:latin typeface="Tenorite"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4">
                    <a:lumMod val="20000"/>
                    <a:lumOff val="80000"/>
                  </a:schemeClr>
                </a:solidFill>
                <a:latin typeface="Tenorite"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4">
                    <a:lumMod val="20000"/>
                    <a:lumOff val="80000"/>
                  </a:schemeClr>
                </a:solidFill>
                <a:latin typeface="Tenorit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solidFill>
                  <a:schemeClr val="tx1"/>
                </a:solidFill>
                <a:hlinkClick r:id="rId3">
                  <a:extLst>
                    <a:ext uri="{A12FA001-AC4F-418D-AE19-62706E023703}">
                      <ahyp:hlinkClr xmlns:ahyp="http://schemas.microsoft.com/office/drawing/2018/hyperlinkcolor" val="tx"/>
                    </a:ext>
                  </a:extLst>
                </a:hlinkClick>
              </a:rPr>
              <a:t>https://</a:t>
            </a:r>
            <a:r>
              <a:rPr lang="en-US" sz="3600" dirty="0" err="1">
                <a:solidFill>
                  <a:schemeClr val="tx1"/>
                </a:solidFill>
                <a:hlinkClick r:id="rId3">
                  <a:extLst>
                    <a:ext uri="{A12FA001-AC4F-418D-AE19-62706E023703}">
                      <ahyp:hlinkClr xmlns:ahyp="http://schemas.microsoft.com/office/drawing/2018/hyperlinkcolor" val="tx"/>
                    </a:ext>
                  </a:extLst>
                </a:hlinkClick>
              </a:rPr>
              <a:t>bit.ly</a:t>
            </a:r>
            <a:r>
              <a:rPr lang="en-US" sz="3600" dirty="0">
                <a:solidFill>
                  <a:schemeClr val="tx1"/>
                </a:solidFill>
                <a:hlinkClick r:id="rId3">
                  <a:extLst>
                    <a:ext uri="{A12FA001-AC4F-418D-AE19-62706E023703}">
                      <ahyp:hlinkClr xmlns:ahyp="http://schemas.microsoft.com/office/drawing/2018/hyperlinkcolor" val="tx"/>
                    </a:ext>
                  </a:extLst>
                </a:hlinkClick>
              </a:rPr>
              <a:t>/af2alpine</a:t>
            </a:r>
            <a:endParaRPr lang="en-US" sz="3600" dirty="0">
              <a:solidFill>
                <a:schemeClr val="tx1"/>
              </a:solidFill>
            </a:endParaRPr>
          </a:p>
          <a:p>
            <a:pPr marL="0" indent="0">
              <a:buFont typeface="Arial" panose="020B0604020202020204" pitchFamily="34" charset="0"/>
              <a:buNone/>
            </a:pPr>
            <a:endParaRPr lang="en-US" sz="3600" dirty="0">
              <a:solidFill>
                <a:schemeClr val="tx1"/>
              </a:solidFill>
            </a:endParaRPr>
          </a:p>
        </p:txBody>
      </p:sp>
      <p:pic>
        <p:nvPicPr>
          <p:cNvPr id="6" name="Picture 5" descr="A qr code with a white background pointing to https://bit.ly/af2alpine&#10;">
            <a:extLst>
              <a:ext uri="{FF2B5EF4-FFF2-40B4-BE49-F238E27FC236}">
                <a16:creationId xmlns:a16="http://schemas.microsoft.com/office/drawing/2014/main" id="{AA27C292-21CC-9159-B976-1B7867B88D76}"/>
              </a:ext>
            </a:extLst>
          </p:cNvPr>
          <p:cNvPicPr>
            <a:picLocks noChangeAspect="1"/>
          </p:cNvPicPr>
          <p:nvPr/>
        </p:nvPicPr>
        <p:blipFill>
          <a:blip r:embed="rId4"/>
          <a:stretch>
            <a:fillRect/>
          </a:stretch>
        </p:blipFill>
        <p:spPr>
          <a:xfrm>
            <a:off x="4013200" y="1346200"/>
            <a:ext cx="4165600" cy="4165600"/>
          </a:xfrm>
          <a:prstGeom prst="rect">
            <a:avLst/>
          </a:prstGeom>
        </p:spPr>
      </p:pic>
    </p:spTree>
    <p:extLst>
      <p:ext uri="{BB962C8B-B14F-4D97-AF65-F5344CB8AC3E}">
        <p14:creationId xmlns:p14="http://schemas.microsoft.com/office/powerpoint/2010/main" val="123483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AlphaFold2 Outputs Overview </a:t>
            </a:r>
          </a:p>
        </p:txBody>
      </p:sp>
      <p:sp>
        <p:nvSpPr>
          <p:cNvPr id="3" name="Content Placeholder 2">
            <a:extLst>
              <a:ext uri="{FF2B5EF4-FFF2-40B4-BE49-F238E27FC236}">
                <a16:creationId xmlns:a16="http://schemas.microsoft.com/office/drawing/2014/main" id="{8D585B25-7F19-8DA7-16C8-249C99A2A4A3}"/>
              </a:ext>
            </a:extLst>
          </p:cNvPr>
          <p:cNvSpPr>
            <a:spLocks noGrp="1"/>
          </p:cNvSpPr>
          <p:nvPr>
            <p:ph idx="1"/>
          </p:nvPr>
        </p:nvSpPr>
        <p:spPr/>
        <p:txBody>
          <a:bodyPr>
            <a:normAutofit lnSpcReduction="10000"/>
          </a:bodyPr>
          <a:lstStyle/>
          <a:p>
            <a:r>
              <a:rPr lang="en-US" dirty="0" err="1"/>
              <a:t>Slurm</a:t>
            </a:r>
            <a:r>
              <a:rPr lang="en-US" dirty="0"/>
              <a:t> .out file (e.g., </a:t>
            </a:r>
            <a:r>
              <a:rPr lang="en-US" dirty="0" err="1">
                <a:solidFill>
                  <a:srgbClr val="EE35DA"/>
                </a:solidFill>
              </a:rPr>
              <a:t>short_course_dummy_out_example.out</a:t>
            </a:r>
            <a:r>
              <a:rPr lang="en-US" dirty="0"/>
              <a:t>)</a:t>
            </a:r>
          </a:p>
          <a:p>
            <a:pPr lvl="1"/>
            <a:r>
              <a:rPr lang="en-US" dirty="0"/>
              <a:t>progress</a:t>
            </a:r>
          </a:p>
          <a:p>
            <a:pPr lvl="1"/>
            <a:r>
              <a:rPr lang="en-US" dirty="0"/>
              <a:t>warnings or errors</a:t>
            </a:r>
          </a:p>
          <a:p>
            <a:r>
              <a:rPr lang="en-US" dirty="0"/>
              <a:t>a directory with the FASTA name (e.g., </a:t>
            </a:r>
            <a:r>
              <a:rPr lang="en-US" dirty="0">
                <a:solidFill>
                  <a:srgbClr val="EE35DA"/>
                </a:solidFill>
              </a:rPr>
              <a:t>dummy</a:t>
            </a:r>
            <a:r>
              <a:rPr lang="en-US" dirty="0"/>
              <a:t>) </a:t>
            </a:r>
          </a:p>
          <a:p>
            <a:pPr lvl="1"/>
            <a:r>
              <a:rPr lang="en-US" dirty="0"/>
              <a:t>computed MSAs</a:t>
            </a:r>
          </a:p>
          <a:p>
            <a:pPr lvl="1"/>
            <a:r>
              <a:rPr lang="en-US" dirty="0"/>
              <a:t>unrelaxed, relaxed, and ranked structures</a:t>
            </a:r>
          </a:p>
          <a:p>
            <a:pPr lvl="1"/>
            <a:r>
              <a:rPr lang="en-US" dirty="0"/>
              <a:t>raw model outputs</a:t>
            </a:r>
          </a:p>
          <a:p>
            <a:pPr lvl="1"/>
            <a:r>
              <a:rPr lang="en-US" dirty="0"/>
              <a:t>prediction metadata</a:t>
            </a:r>
          </a:p>
          <a:p>
            <a:pPr lvl="1"/>
            <a:r>
              <a:rPr lang="en-US" dirty="0"/>
              <a:t>timing information</a:t>
            </a:r>
          </a:p>
        </p:txBody>
      </p:sp>
    </p:spTree>
    <p:extLst>
      <p:ext uri="{BB962C8B-B14F-4D97-AF65-F5344CB8AC3E}">
        <p14:creationId xmlns:p14="http://schemas.microsoft.com/office/powerpoint/2010/main" val="1453352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AlphaFold2 Outputs Explained 1 </a:t>
            </a:r>
          </a:p>
        </p:txBody>
      </p:sp>
      <p:sp>
        <p:nvSpPr>
          <p:cNvPr id="3" name="Content Placeholder 2">
            <a:extLst>
              <a:ext uri="{FF2B5EF4-FFF2-40B4-BE49-F238E27FC236}">
                <a16:creationId xmlns:a16="http://schemas.microsoft.com/office/drawing/2014/main" id="{8D585B25-7F19-8DA7-16C8-249C99A2A4A3}"/>
              </a:ext>
            </a:extLst>
          </p:cNvPr>
          <p:cNvSpPr>
            <a:spLocks noGrp="1"/>
          </p:cNvSpPr>
          <p:nvPr>
            <p:ph idx="1"/>
          </p:nvPr>
        </p:nvSpPr>
        <p:spPr>
          <a:xfrm>
            <a:off x="-4681" y="2569639"/>
            <a:ext cx="1924781" cy="2143816"/>
          </a:xfrm>
        </p:spPr>
        <p:txBody>
          <a:bodyPr>
            <a:normAutofit/>
          </a:bodyPr>
          <a:lstStyle/>
          <a:p>
            <a:pPr marL="457200" lvl="1" indent="0">
              <a:buNone/>
            </a:pPr>
            <a:r>
              <a:rPr lang="en-US" sz="2400" b="1" dirty="0"/>
              <a:t>.</a:t>
            </a:r>
            <a:r>
              <a:rPr lang="en-US" sz="2400" b="1" dirty="0" err="1"/>
              <a:t>pdb</a:t>
            </a:r>
            <a:r>
              <a:rPr lang="en-US" sz="2400" b="1" dirty="0"/>
              <a:t>  </a:t>
            </a:r>
            <a:r>
              <a:rPr lang="en-US" sz="2400" dirty="0"/>
              <a:t>protein database format (human readable)</a:t>
            </a:r>
          </a:p>
        </p:txBody>
      </p:sp>
      <p:pic>
        <p:nvPicPr>
          <p:cNvPr id="5" name="Picture 4" descr="A screenshot of a computer&#10;&#10;Description automatically generated">
            <a:extLst>
              <a:ext uri="{FF2B5EF4-FFF2-40B4-BE49-F238E27FC236}">
                <a16:creationId xmlns:a16="http://schemas.microsoft.com/office/drawing/2014/main" id="{AF9FC636-4B5D-5A63-A706-785B1C2D1A52}"/>
              </a:ext>
            </a:extLst>
          </p:cNvPr>
          <p:cNvPicPr>
            <a:picLocks noChangeAspect="1"/>
          </p:cNvPicPr>
          <p:nvPr/>
        </p:nvPicPr>
        <p:blipFill rotWithShape="1">
          <a:blip r:embed="rId3"/>
          <a:srcRect t="566" b="-1"/>
          <a:stretch/>
        </p:blipFill>
        <p:spPr>
          <a:xfrm>
            <a:off x="2204074" y="1551847"/>
            <a:ext cx="4513118" cy="4423685"/>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EB9739AF-7387-6CFA-18F1-043D399AC86D}"/>
              </a:ext>
            </a:extLst>
          </p:cNvPr>
          <p:cNvPicPr>
            <a:picLocks noChangeAspect="1"/>
          </p:cNvPicPr>
          <p:nvPr/>
        </p:nvPicPr>
        <p:blipFill rotWithShape="1">
          <a:blip r:embed="rId3"/>
          <a:srcRect l="55321" t="566" b="-1"/>
          <a:stretch/>
        </p:blipFill>
        <p:spPr>
          <a:xfrm>
            <a:off x="6697084" y="1553011"/>
            <a:ext cx="2926003" cy="4423685"/>
          </a:xfrm>
          <a:prstGeom prst="rect">
            <a:avLst/>
          </a:prstGeom>
        </p:spPr>
      </p:pic>
      <p:sp>
        <p:nvSpPr>
          <p:cNvPr id="7" name="Rectangle 6" descr="relaxed version of the predicted structures ranked based on model confidence ">
            <a:extLst>
              <a:ext uri="{FF2B5EF4-FFF2-40B4-BE49-F238E27FC236}">
                <a16:creationId xmlns:a16="http://schemas.microsoft.com/office/drawing/2014/main" id="{37653433-868A-A728-90DF-5FE09ED726A1}"/>
              </a:ext>
            </a:extLst>
          </p:cNvPr>
          <p:cNvSpPr/>
          <p:nvPr/>
        </p:nvSpPr>
        <p:spPr>
          <a:xfrm>
            <a:off x="2224856" y="1923002"/>
            <a:ext cx="1131840" cy="85875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descr="arrow ">
            <a:extLst>
              <a:ext uri="{FF2B5EF4-FFF2-40B4-BE49-F238E27FC236}">
                <a16:creationId xmlns:a16="http://schemas.microsoft.com/office/drawing/2014/main" id="{CB0ED853-C754-3982-F99D-B110B9843688}"/>
              </a:ext>
            </a:extLst>
          </p:cNvPr>
          <p:cNvCxnSpPr/>
          <p:nvPr/>
        </p:nvCxnSpPr>
        <p:spPr>
          <a:xfrm>
            <a:off x="3356696" y="2200668"/>
            <a:ext cx="102081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 name="Rectangle 9" descr="relaxed model * pred_0.pdb output">
            <a:extLst>
              <a:ext uri="{FF2B5EF4-FFF2-40B4-BE49-F238E27FC236}">
                <a16:creationId xmlns:a16="http://schemas.microsoft.com/office/drawing/2014/main" id="{47BFC5C1-6A73-F5E6-204A-353913A062C8}"/>
              </a:ext>
            </a:extLst>
          </p:cNvPr>
          <p:cNvSpPr/>
          <p:nvPr/>
        </p:nvSpPr>
        <p:spPr>
          <a:xfrm>
            <a:off x="2221296" y="2989682"/>
            <a:ext cx="2156210" cy="858750"/>
          </a:xfrm>
          <a:prstGeom prst="rect">
            <a:avLst/>
          </a:prstGeom>
          <a:noFill/>
          <a:ln>
            <a:solidFill>
              <a:srgbClr val="EE35D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descr="arrow ">
            <a:extLst>
              <a:ext uri="{FF2B5EF4-FFF2-40B4-BE49-F238E27FC236}">
                <a16:creationId xmlns:a16="http://schemas.microsoft.com/office/drawing/2014/main" id="{721CFAAE-3070-E85D-5267-F29DCCD26C35}"/>
              </a:ext>
            </a:extLst>
          </p:cNvPr>
          <p:cNvCxnSpPr>
            <a:cxnSpLocks/>
          </p:cNvCxnSpPr>
          <p:nvPr/>
        </p:nvCxnSpPr>
        <p:spPr>
          <a:xfrm>
            <a:off x="4377506" y="3453384"/>
            <a:ext cx="361180" cy="0"/>
          </a:xfrm>
          <a:prstGeom prst="straightConnector1">
            <a:avLst/>
          </a:prstGeom>
          <a:ln>
            <a:solidFill>
              <a:srgbClr val="EE35DA"/>
            </a:solidFill>
            <a:tailEnd type="triangle"/>
          </a:ln>
        </p:spPr>
        <p:style>
          <a:lnRef idx="2">
            <a:schemeClr val="accent1"/>
          </a:lnRef>
          <a:fillRef idx="0">
            <a:schemeClr val="accent1"/>
          </a:fillRef>
          <a:effectRef idx="1">
            <a:schemeClr val="accent1"/>
          </a:effectRef>
          <a:fontRef idx="minor">
            <a:schemeClr val="tx1"/>
          </a:fontRef>
        </p:style>
      </p:cxnSp>
      <p:sp>
        <p:nvSpPr>
          <p:cNvPr id="16" name="Rectangle 15" descr="list of unrelaxed_model_*_pred_9.pdb from output">
            <a:extLst>
              <a:ext uri="{FF2B5EF4-FFF2-40B4-BE49-F238E27FC236}">
                <a16:creationId xmlns:a16="http://schemas.microsoft.com/office/drawing/2014/main" id="{21B4F8A3-BDCE-A490-1F71-F5229EE2D833}"/>
              </a:ext>
            </a:extLst>
          </p:cNvPr>
          <p:cNvSpPr/>
          <p:nvPr/>
        </p:nvSpPr>
        <p:spPr>
          <a:xfrm>
            <a:off x="2221296" y="5092305"/>
            <a:ext cx="2351136" cy="858750"/>
          </a:xfrm>
          <a:prstGeom prst="rect">
            <a:avLst/>
          </a:prstGeom>
          <a:no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descr="arrow ">
            <a:extLst>
              <a:ext uri="{FF2B5EF4-FFF2-40B4-BE49-F238E27FC236}">
                <a16:creationId xmlns:a16="http://schemas.microsoft.com/office/drawing/2014/main" id="{B412EC8C-2E0C-3031-BE1B-51D62276F730}"/>
              </a:ext>
            </a:extLst>
          </p:cNvPr>
          <p:cNvCxnSpPr>
            <a:cxnSpLocks/>
          </p:cNvCxnSpPr>
          <p:nvPr/>
        </p:nvCxnSpPr>
        <p:spPr>
          <a:xfrm>
            <a:off x="4558096" y="5517712"/>
            <a:ext cx="361180" cy="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6622C905-2E14-DE44-336B-8F3591B95189}"/>
              </a:ext>
            </a:extLst>
          </p:cNvPr>
          <p:cNvSpPr txBox="1"/>
          <p:nvPr/>
        </p:nvSpPr>
        <p:spPr>
          <a:xfrm>
            <a:off x="4346332" y="1812019"/>
            <a:ext cx="4513117" cy="923330"/>
          </a:xfrm>
          <a:prstGeom prst="rect">
            <a:avLst/>
          </a:prstGeom>
          <a:noFill/>
        </p:spPr>
        <p:txBody>
          <a:bodyPr wrap="square" rtlCol="0">
            <a:spAutoFit/>
          </a:bodyPr>
          <a:lstStyle/>
          <a:p>
            <a:r>
              <a:rPr lang="en-US" u="sng" dirty="0">
                <a:solidFill>
                  <a:srgbClr val="196B24"/>
                </a:solidFill>
              </a:rPr>
              <a:t>relaxed</a:t>
            </a:r>
            <a:r>
              <a:rPr lang="en-US" dirty="0">
                <a:solidFill>
                  <a:srgbClr val="196B24"/>
                </a:solidFill>
              </a:rPr>
              <a:t> version of the predicted structures, </a:t>
            </a:r>
            <a:r>
              <a:rPr lang="en-US" u="sng" dirty="0">
                <a:solidFill>
                  <a:srgbClr val="196B24"/>
                </a:solidFill>
              </a:rPr>
              <a:t>ranked</a:t>
            </a:r>
            <a:r>
              <a:rPr lang="en-US" dirty="0">
                <a:solidFill>
                  <a:srgbClr val="196B24"/>
                </a:solidFill>
              </a:rPr>
              <a:t> based on model confidence (ranked_0.pdb has the highest confidence)</a:t>
            </a:r>
          </a:p>
        </p:txBody>
      </p:sp>
      <p:sp>
        <p:nvSpPr>
          <p:cNvPr id="19" name="TextBox 18">
            <a:extLst>
              <a:ext uri="{FF2B5EF4-FFF2-40B4-BE49-F238E27FC236}">
                <a16:creationId xmlns:a16="http://schemas.microsoft.com/office/drawing/2014/main" id="{6DA72C5F-DEF2-5326-B8E1-DA5AF2A020AB}"/>
              </a:ext>
            </a:extLst>
          </p:cNvPr>
          <p:cNvSpPr txBox="1"/>
          <p:nvPr/>
        </p:nvSpPr>
        <p:spPr>
          <a:xfrm>
            <a:off x="4738686" y="3117358"/>
            <a:ext cx="4236222" cy="646331"/>
          </a:xfrm>
          <a:prstGeom prst="rect">
            <a:avLst/>
          </a:prstGeom>
          <a:noFill/>
        </p:spPr>
        <p:txBody>
          <a:bodyPr wrap="square" rtlCol="0">
            <a:spAutoFit/>
          </a:bodyPr>
          <a:lstStyle/>
          <a:p>
            <a:r>
              <a:rPr lang="en-US" u="sng" dirty="0">
                <a:solidFill>
                  <a:srgbClr val="EE35DA"/>
                </a:solidFill>
              </a:rPr>
              <a:t>relaxed</a:t>
            </a:r>
            <a:r>
              <a:rPr lang="en-US" dirty="0">
                <a:solidFill>
                  <a:srgbClr val="EE35DA"/>
                </a:solidFill>
              </a:rPr>
              <a:t> version of the predicted structures</a:t>
            </a:r>
          </a:p>
        </p:txBody>
      </p:sp>
      <p:sp>
        <p:nvSpPr>
          <p:cNvPr id="20" name="TextBox 19">
            <a:extLst>
              <a:ext uri="{FF2B5EF4-FFF2-40B4-BE49-F238E27FC236}">
                <a16:creationId xmlns:a16="http://schemas.microsoft.com/office/drawing/2014/main" id="{D70E25A9-D50E-61C3-CB42-FD04D92A122D}"/>
              </a:ext>
            </a:extLst>
          </p:cNvPr>
          <p:cNvSpPr txBox="1"/>
          <p:nvPr/>
        </p:nvSpPr>
        <p:spPr>
          <a:xfrm>
            <a:off x="4957421" y="5194546"/>
            <a:ext cx="4236222" cy="646331"/>
          </a:xfrm>
          <a:prstGeom prst="rect">
            <a:avLst/>
          </a:prstGeom>
          <a:noFill/>
        </p:spPr>
        <p:txBody>
          <a:bodyPr wrap="square" rtlCol="0">
            <a:spAutoFit/>
          </a:bodyPr>
          <a:lstStyle/>
          <a:p>
            <a:r>
              <a:rPr lang="en-US" u="sng" dirty="0">
                <a:solidFill>
                  <a:schemeClr val="accent6"/>
                </a:solidFill>
              </a:rPr>
              <a:t>not yet relaxed</a:t>
            </a:r>
            <a:r>
              <a:rPr lang="en-US" dirty="0">
                <a:solidFill>
                  <a:schemeClr val="accent6"/>
                </a:solidFill>
              </a:rPr>
              <a:t> predictions from each </a:t>
            </a:r>
            <a:r>
              <a:rPr lang="en-US" dirty="0" err="1">
                <a:solidFill>
                  <a:schemeClr val="accent6"/>
                </a:solidFill>
              </a:rPr>
              <a:t>AlphaFold</a:t>
            </a:r>
            <a:r>
              <a:rPr lang="en-US" dirty="0">
                <a:solidFill>
                  <a:schemeClr val="accent6"/>
                </a:solidFill>
              </a:rPr>
              <a:t> model</a:t>
            </a:r>
          </a:p>
        </p:txBody>
      </p:sp>
    </p:spTree>
    <p:extLst>
      <p:ext uri="{BB962C8B-B14F-4D97-AF65-F5344CB8AC3E}">
        <p14:creationId xmlns:p14="http://schemas.microsoft.com/office/powerpoint/2010/main" val="25622301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AlphaFold2 Outputs Explained 2 </a:t>
            </a:r>
          </a:p>
        </p:txBody>
      </p:sp>
      <p:sp>
        <p:nvSpPr>
          <p:cNvPr id="3" name="Content Placeholder 2">
            <a:extLst>
              <a:ext uri="{FF2B5EF4-FFF2-40B4-BE49-F238E27FC236}">
                <a16:creationId xmlns:a16="http://schemas.microsoft.com/office/drawing/2014/main" id="{8D585B25-7F19-8DA7-16C8-249C99A2A4A3}"/>
              </a:ext>
            </a:extLst>
          </p:cNvPr>
          <p:cNvSpPr>
            <a:spLocks noGrp="1"/>
          </p:cNvSpPr>
          <p:nvPr>
            <p:ph idx="1"/>
          </p:nvPr>
        </p:nvSpPr>
        <p:spPr>
          <a:xfrm>
            <a:off x="-137724" y="2605639"/>
            <a:ext cx="2340156" cy="2430557"/>
          </a:xfrm>
        </p:spPr>
        <p:txBody>
          <a:bodyPr>
            <a:normAutofit/>
          </a:bodyPr>
          <a:lstStyle/>
          <a:p>
            <a:pPr marL="457200" lvl="1" indent="0">
              <a:buNone/>
            </a:pPr>
            <a:r>
              <a:rPr lang="en-US" sz="2400" b="1" dirty="0"/>
              <a:t>.</a:t>
            </a:r>
            <a:r>
              <a:rPr lang="en-US" sz="2400" b="1" dirty="0" err="1"/>
              <a:t>pkl</a:t>
            </a:r>
            <a:r>
              <a:rPr lang="en-US" sz="2400" b="1" dirty="0"/>
              <a:t> </a:t>
            </a:r>
          </a:p>
          <a:p>
            <a:pPr marL="457200" lvl="1" indent="0">
              <a:buNone/>
            </a:pPr>
            <a:r>
              <a:rPr lang="en-US" sz="2400" dirty="0"/>
              <a:t>pickle data format (binary; not readable)</a:t>
            </a:r>
          </a:p>
        </p:txBody>
      </p:sp>
      <p:pic>
        <p:nvPicPr>
          <p:cNvPr id="5" name="Picture 4" descr="A screenshot of a computer&#10;&#10;Description automatically generated">
            <a:extLst>
              <a:ext uri="{FF2B5EF4-FFF2-40B4-BE49-F238E27FC236}">
                <a16:creationId xmlns:a16="http://schemas.microsoft.com/office/drawing/2014/main" id="{AF9FC636-4B5D-5A63-A706-785B1C2D1A52}"/>
              </a:ext>
            </a:extLst>
          </p:cNvPr>
          <p:cNvPicPr>
            <a:picLocks noChangeAspect="1"/>
          </p:cNvPicPr>
          <p:nvPr/>
        </p:nvPicPr>
        <p:blipFill rotWithShape="1">
          <a:blip r:embed="rId2"/>
          <a:srcRect t="566" b="-1"/>
          <a:stretch/>
        </p:blipFill>
        <p:spPr>
          <a:xfrm>
            <a:off x="2292727" y="1527463"/>
            <a:ext cx="4513118" cy="4423685"/>
          </a:xfrm>
          <a:prstGeom prst="rect">
            <a:avLst/>
          </a:prstGeom>
        </p:spPr>
      </p:pic>
      <p:pic>
        <p:nvPicPr>
          <p:cNvPr id="6" name="Picture 5" descr="blank box">
            <a:extLst>
              <a:ext uri="{FF2B5EF4-FFF2-40B4-BE49-F238E27FC236}">
                <a16:creationId xmlns:a16="http://schemas.microsoft.com/office/drawing/2014/main" id="{EB9739AF-7387-6CFA-18F1-043D399AC86D}"/>
              </a:ext>
            </a:extLst>
          </p:cNvPr>
          <p:cNvPicPr>
            <a:picLocks noChangeAspect="1"/>
          </p:cNvPicPr>
          <p:nvPr/>
        </p:nvPicPr>
        <p:blipFill rotWithShape="1">
          <a:blip r:embed="rId2"/>
          <a:srcRect l="55321" t="566" b="-1"/>
          <a:stretch/>
        </p:blipFill>
        <p:spPr>
          <a:xfrm>
            <a:off x="6797370" y="1527462"/>
            <a:ext cx="2926003" cy="4423685"/>
          </a:xfrm>
          <a:prstGeom prst="rect">
            <a:avLst/>
          </a:prstGeom>
        </p:spPr>
      </p:pic>
      <p:sp>
        <p:nvSpPr>
          <p:cNvPr id="13" name="Rectangle 12" descr="output results_model_1_pred_*.pkl">
            <a:extLst>
              <a:ext uri="{FF2B5EF4-FFF2-40B4-BE49-F238E27FC236}">
                <a16:creationId xmlns:a16="http://schemas.microsoft.com/office/drawing/2014/main" id="{AB777F8C-B0BF-AA70-652E-78132C0D7673}"/>
              </a:ext>
            </a:extLst>
          </p:cNvPr>
          <p:cNvSpPr/>
          <p:nvPr/>
        </p:nvSpPr>
        <p:spPr>
          <a:xfrm>
            <a:off x="2292727" y="4018457"/>
            <a:ext cx="2156210" cy="858750"/>
          </a:xfrm>
          <a:prstGeom prst="rect">
            <a:avLst/>
          </a:prstGeom>
          <a:noFill/>
          <a:ln>
            <a:solidFill>
              <a:schemeClr val="accent4">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endParaRPr>
          </a:p>
        </p:txBody>
      </p:sp>
      <p:cxnSp>
        <p:nvCxnSpPr>
          <p:cNvPr id="14" name="Straight Arrow Connector 13" descr="arrow ">
            <a:extLst>
              <a:ext uri="{FF2B5EF4-FFF2-40B4-BE49-F238E27FC236}">
                <a16:creationId xmlns:a16="http://schemas.microsoft.com/office/drawing/2014/main" id="{0EFC73BE-FDE8-4E6F-89D1-064484AADEDF}"/>
              </a:ext>
            </a:extLst>
          </p:cNvPr>
          <p:cNvCxnSpPr>
            <a:cxnSpLocks/>
          </p:cNvCxnSpPr>
          <p:nvPr/>
        </p:nvCxnSpPr>
        <p:spPr>
          <a:xfrm>
            <a:off x="4448937" y="4392761"/>
            <a:ext cx="827328" cy="0"/>
          </a:xfrm>
          <a:prstGeom prst="straightConnector1">
            <a:avLst/>
          </a:prstGeom>
          <a:ln>
            <a:solidFill>
              <a:schemeClr val="accent4">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C6A211DE-91B7-FF3F-6F87-2F19E68D7ACA}"/>
              </a:ext>
            </a:extLst>
          </p:cNvPr>
          <p:cNvSpPr txBox="1"/>
          <p:nvPr/>
        </p:nvSpPr>
        <p:spPr>
          <a:xfrm>
            <a:off x="5276265" y="4069595"/>
            <a:ext cx="4236222" cy="646331"/>
          </a:xfrm>
          <a:prstGeom prst="rect">
            <a:avLst/>
          </a:prstGeom>
          <a:noFill/>
        </p:spPr>
        <p:txBody>
          <a:bodyPr wrap="square" rtlCol="0">
            <a:spAutoFit/>
          </a:bodyPr>
          <a:lstStyle/>
          <a:p>
            <a:r>
              <a:rPr lang="en-US" dirty="0">
                <a:solidFill>
                  <a:srgbClr val="00B0F0"/>
                </a:solidFill>
              </a:rPr>
              <a:t>outputs in .</a:t>
            </a:r>
            <a:r>
              <a:rPr lang="en-US" dirty="0" err="1">
                <a:solidFill>
                  <a:srgbClr val="00B0F0"/>
                </a:solidFill>
              </a:rPr>
              <a:t>pkl</a:t>
            </a:r>
            <a:r>
              <a:rPr lang="en-US" dirty="0">
                <a:solidFill>
                  <a:srgbClr val="00B0F0"/>
                </a:solidFill>
              </a:rPr>
              <a:t> format. includes </a:t>
            </a:r>
            <a:r>
              <a:rPr lang="en-US" dirty="0" err="1">
                <a:solidFill>
                  <a:srgbClr val="00B0F0"/>
                </a:solidFill>
              </a:rPr>
              <a:t>pLDDT</a:t>
            </a:r>
            <a:r>
              <a:rPr lang="en-US" dirty="0">
                <a:solidFill>
                  <a:srgbClr val="00B0F0"/>
                </a:solidFill>
              </a:rPr>
              <a:t> and PTM values</a:t>
            </a:r>
          </a:p>
        </p:txBody>
      </p:sp>
      <p:cxnSp>
        <p:nvCxnSpPr>
          <p:cNvPr id="15" name="Straight Arrow Connector 14" descr="arrow ">
            <a:extLst>
              <a:ext uri="{FF2B5EF4-FFF2-40B4-BE49-F238E27FC236}">
                <a16:creationId xmlns:a16="http://schemas.microsoft.com/office/drawing/2014/main" id="{A4A69EFC-AB75-C630-4556-254B84F60534}"/>
              </a:ext>
            </a:extLst>
          </p:cNvPr>
          <p:cNvCxnSpPr>
            <a:cxnSpLocks/>
          </p:cNvCxnSpPr>
          <p:nvPr/>
        </p:nvCxnSpPr>
        <p:spPr>
          <a:xfrm>
            <a:off x="3333646" y="1604534"/>
            <a:ext cx="2044411" cy="382310"/>
          </a:xfrm>
          <a:prstGeom prst="straightConnector1">
            <a:avLst/>
          </a:prstGeom>
          <a:ln>
            <a:solidFill>
              <a:schemeClr val="accent4">
                <a:lumMod val="7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52620C14-8B89-8606-24AD-B364FD7B1FCE}"/>
              </a:ext>
            </a:extLst>
          </p:cNvPr>
          <p:cNvSpPr txBox="1"/>
          <p:nvPr/>
        </p:nvSpPr>
        <p:spPr>
          <a:xfrm>
            <a:off x="5363093" y="1664261"/>
            <a:ext cx="4236222" cy="923330"/>
          </a:xfrm>
          <a:prstGeom prst="rect">
            <a:avLst/>
          </a:prstGeom>
          <a:noFill/>
          <a:ln>
            <a:noFill/>
          </a:ln>
        </p:spPr>
        <p:txBody>
          <a:bodyPr wrap="square" rtlCol="0">
            <a:spAutoFit/>
          </a:bodyPr>
          <a:lstStyle/>
          <a:p>
            <a:r>
              <a:rPr lang="en-US" dirty="0">
                <a:solidFill>
                  <a:schemeClr val="accent3"/>
                </a:solidFill>
              </a:rPr>
              <a:t>processed MSA information (NumPy arrays), used as input to produce structures</a:t>
            </a:r>
          </a:p>
        </p:txBody>
      </p:sp>
    </p:spTree>
    <p:extLst>
      <p:ext uri="{BB962C8B-B14F-4D97-AF65-F5344CB8AC3E}">
        <p14:creationId xmlns:p14="http://schemas.microsoft.com/office/powerpoint/2010/main" val="24429963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AlphaFold2 Outputs Explained 3 </a:t>
            </a:r>
          </a:p>
        </p:txBody>
      </p:sp>
      <p:sp>
        <p:nvSpPr>
          <p:cNvPr id="3" name="Content Placeholder 2">
            <a:extLst>
              <a:ext uri="{FF2B5EF4-FFF2-40B4-BE49-F238E27FC236}">
                <a16:creationId xmlns:a16="http://schemas.microsoft.com/office/drawing/2014/main" id="{8D585B25-7F19-8DA7-16C8-249C99A2A4A3}"/>
              </a:ext>
            </a:extLst>
          </p:cNvPr>
          <p:cNvSpPr>
            <a:spLocks noGrp="1"/>
          </p:cNvSpPr>
          <p:nvPr>
            <p:ph idx="1"/>
          </p:nvPr>
        </p:nvSpPr>
        <p:spPr>
          <a:xfrm>
            <a:off x="0" y="2607024"/>
            <a:ext cx="2194560" cy="2355521"/>
          </a:xfrm>
        </p:spPr>
        <p:txBody>
          <a:bodyPr>
            <a:normAutofit/>
          </a:bodyPr>
          <a:lstStyle/>
          <a:p>
            <a:pPr marL="457200" lvl="1" indent="0">
              <a:buNone/>
            </a:pPr>
            <a:r>
              <a:rPr lang="en-US" sz="2400" b="1" dirty="0"/>
              <a:t>.</a:t>
            </a:r>
            <a:r>
              <a:rPr lang="en-US" sz="2400" b="1" dirty="0" err="1"/>
              <a:t>json</a:t>
            </a:r>
            <a:r>
              <a:rPr lang="en-US" sz="2400" b="1" dirty="0"/>
              <a:t> </a:t>
            </a:r>
            <a:r>
              <a:rPr lang="en-US" sz="2400" dirty="0"/>
              <a:t>(readable data format)</a:t>
            </a:r>
          </a:p>
        </p:txBody>
      </p:sp>
      <p:pic>
        <p:nvPicPr>
          <p:cNvPr id="5" name="Picture 4" descr="A screenshot of a computer&#10;&#10;Description automatically generated">
            <a:extLst>
              <a:ext uri="{FF2B5EF4-FFF2-40B4-BE49-F238E27FC236}">
                <a16:creationId xmlns:a16="http://schemas.microsoft.com/office/drawing/2014/main" id="{AF9FC636-4B5D-5A63-A706-785B1C2D1A52}"/>
              </a:ext>
            </a:extLst>
          </p:cNvPr>
          <p:cNvPicPr>
            <a:picLocks noChangeAspect="1"/>
          </p:cNvPicPr>
          <p:nvPr/>
        </p:nvPicPr>
        <p:blipFill rotWithShape="1">
          <a:blip r:embed="rId3"/>
          <a:srcRect t="566" b="-1"/>
          <a:stretch/>
        </p:blipFill>
        <p:spPr>
          <a:xfrm>
            <a:off x="2365879" y="1588423"/>
            <a:ext cx="4513118" cy="4423685"/>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EB9739AF-7387-6CFA-18F1-043D399AC86D}"/>
              </a:ext>
            </a:extLst>
          </p:cNvPr>
          <p:cNvPicPr>
            <a:picLocks noChangeAspect="1"/>
          </p:cNvPicPr>
          <p:nvPr/>
        </p:nvPicPr>
        <p:blipFill rotWithShape="1">
          <a:blip r:embed="rId3"/>
          <a:srcRect l="55321" t="566" b="-1"/>
          <a:stretch/>
        </p:blipFill>
        <p:spPr>
          <a:xfrm>
            <a:off x="6858889" y="1589587"/>
            <a:ext cx="2926003" cy="4423685"/>
          </a:xfrm>
          <a:prstGeom prst="rect">
            <a:avLst/>
          </a:prstGeom>
        </p:spPr>
      </p:pic>
      <p:cxnSp>
        <p:nvCxnSpPr>
          <p:cNvPr id="14" name="Straight Arrow Connector 13" descr="arrow ">
            <a:extLst>
              <a:ext uri="{FF2B5EF4-FFF2-40B4-BE49-F238E27FC236}">
                <a16:creationId xmlns:a16="http://schemas.microsoft.com/office/drawing/2014/main" id="{0EFC73BE-FDE8-4E6F-89D1-064484AADEDF}"/>
              </a:ext>
            </a:extLst>
          </p:cNvPr>
          <p:cNvCxnSpPr>
            <a:cxnSpLocks/>
          </p:cNvCxnSpPr>
          <p:nvPr/>
        </p:nvCxnSpPr>
        <p:spPr>
          <a:xfrm>
            <a:off x="3508832" y="5047757"/>
            <a:ext cx="2029447" cy="0"/>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C6A211DE-91B7-FF3F-6F87-2F19E68D7ACA}"/>
              </a:ext>
            </a:extLst>
          </p:cNvPr>
          <p:cNvSpPr txBox="1"/>
          <p:nvPr/>
        </p:nvSpPr>
        <p:spPr>
          <a:xfrm>
            <a:off x="5538279" y="4703810"/>
            <a:ext cx="4236222" cy="646331"/>
          </a:xfrm>
          <a:prstGeom prst="rect">
            <a:avLst/>
          </a:prstGeom>
          <a:noFill/>
        </p:spPr>
        <p:txBody>
          <a:bodyPr wrap="square" rtlCol="0">
            <a:spAutoFit/>
          </a:bodyPr>
          <a:lstStyle/>
          <a:p>
            <a:r>
              <a:rPr lang="en-US" dirty="0">
                <a:solidFill>
                  <a:srgbClr val="00B050"/>
                </a:solidFill>
              </a:rPr>
              <a:t>info on how long each section of the pipeline took to run</a:t>
            </a:r>
          </a:p>
        </p:txBody>
      </p:sp>
      <p:cxnSp>
        <p:nvCxnSpPr>
          <p:cNvPr id="8" name="Straight Arrow Connector 7" descr="arrow ">
            <a:extLst>
              <a:ext uri="{FF2B5EF4-FFF2-40B4-BE49-F238E27FC236}">
                <a16:creationId xmlns:a16="http://schemas.microsoft.com/office/drawing/2014/main" id="{684CA978-A43A-190E-33C0-B86E1D277214}"/>
              </a:ext>
            </a:extLst>
          </p:cNvPr>
          <p:cNvCxnSpPr>
            <a:cxnSpLocks/>
          </p:cNvCxnSpPr>
          <p:nvPr/>
        </p:nvCxnSpPr>
        <p:spPr>
          <a:xfrm>
            <a:off x="3919895" y="3978583"/>
            <a:ext cx="1618384" cy="0"/>
          </a:xfrm>
          <a:prstGeom prst="straightConnector1">
            <a:avLst/>
          </a:prstGeom>
          <a:ln>
            <a:solidFill>
              <a:srgbClr val="002060"/>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EE20F1C7-700D-69A3-BC27-C3F7AB470914}"/>
              </a:ext>
            </a:extLst>
          </p:cNvPr>
          <p:cNvSpPr txBox="1"/>
          <p:nvPr/>
        </p:nvSpPr>
        <p:spPr>
          <a:xfrm>
            <a:off x="5538279" y="3655417"/>
            <a:ext cx="4236222" cy="646331"/>
          </a:xfrm>
          <a:prstGeom prst="rect">
            <a:avLst/>
          </a:prstGeom>
          <a:noFill/>
        </p:spPr>
        <p:txBody>
          <a:bodyPr wrap="square" rtlCol="0">
            <a:spAutoFit/>
          </a:bodyPr>
          <a:lstStyle/>
          <a:p>
            <a:r>
              <a:rPr lang="en-US" dirty="0">
                <a:solidFill>
                  <a:srgbClr val="002060"/>
                </a:solidFill>
              </a:rPr>
              <a:t>relax metrics, including remaining violations</a:t>
            </a:r>
          </a:p>
        </p:txBody>
      </p:sp>
      <p:cxnSp>
        <p:nvCxnSpPr>
          <p:cNvPr id="10" name="Straight Arrow Connector 9" descr="arrow ">
            <a:extLst>
              <a:ext uri="{FF2B5EF4-FFF2-40B4-BE49-F238E27FC236}">
                <a16:creationId xmlns:a16="http://schemas.microsoft.com/office/drawing/2014/main" id="{B77E3B01-B400-A5EC-B1E0-7F56AE6A3207}"/>
              </a:ext>
            </a:extLst>
          </p:cNvPr>
          <p:cNvCxnSpPr>
            <a:cxnSpLocks/>
          </p:cNvCxnSpPr>
          <p:nvPr/>
        </p:nvCxnSpPr>
        <p:spPr>
          <a:xfrm>
            <a:off x="3930286" y="2930190"/>
            <a:ext cx="1618384" cy="0"/>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746B9299-B447-F6D2-7EBA-BA5BF32C9EA7}"/>
              </a:ext>
            </a:extLst>
          </p:cNvPr>
          <p:cNvSpPr txBox="1"/>
          <p:nvPr/>
        </p:nvSpPr>
        <p:spPr>
          <a:xfrm>
            <a:off x="5548670" y="2607024"/>
            <a:ext cx="4236222" cy="646331"/>
          </a:xfrm>
          <a:prstGeom prst="rect">
            <a:avLst/>
          </a:prstGeom>
          <a:noFill/>
        </p:spPr>
        <p:txBody>
          <a:bodyPr wrap="square" rtlCol="0">
            <a:spAutoFit/>
          </a:bodyPr>
          <a:lstStyle/>
          <a:p>
            <a:r>
              <a:rPr lang="en-US" dirty="0">
                <a:solidFill>
                  <a:schemeClr val="accent5"/>
                </a:solidFill>
              </a:rPr>
              <a:t>info on the </a:t>
            </a:r>
            <a:r>
              <a:rPr lang="en-US" dirty="0" err="1">
                <a:solidFill>
                  <a:schemeClr val="accent5"/>
                </a:solidFill>
              </a:rPr>
              <a:t>pLDDT</a:t>
            </a:r>
            <a:r>
              <a:rPr lang="en-US" dirty="0">
                <a:solidFill>
                  <a:schemeClr val="accent5"/>
                </a:solidFill>
              </a:rPr>
              <a:t> (confidence score) of each model and how they were ranked</a:t>
            </a:r>
          </a:p>
        </p:txBody>
      </p:sp>
    </p:spTree>
    <p:extLst>
      <p:ext uri="{BB962C8B-B14F-4D97-AF65-F5344CB8AC3E}">
        <p14:creationId xmlns:p14="http://schemas.microsoft.com/office/powerpoint/2010/main" val="38796049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AlphaFold2 Outputs Explained 4 </a:t>
            </a:r>
          </a:p>
        </p:txBody>
      </p:sp>
      <p:sp>
        <p:nvSpPr>
          <p:cNvPr id="3" name="Content Placeholder 2">
            <a:extLst>
              <a:ext uri="{FF2B5EF4-FFF2-40B4-BE49-F238E27FC236}">
                <a16:creationId xmlns:a16="http://schemas.microsoft.com/office/drawing/2014/main" id="{8D585B25-7F19-8DA7-16C8-249C99A2A4A3}"/>
              </a:ext>
            </a:extLst>
          </p:cNvPr>
          <p:cNvSpPr>
            <a:spLocks noGrp="1"/>
          </p:cNvSpPr>
          <p:nvPr>
            <p:ph idx="1"/>
          </p:nvPr>
        </p:nvSpPr>
        <p:spPr>
          <a:xfrm>
            <a:off x="-187048" y="2220971"/>
            <a:ext cx="2271880" cy="2582677"/>
          </a:xfrm>
        </p:spPr>
        <p:txBody>
          <a:bodyPr>
            <a:normAutofit lnSpcReduction="10000"/>
          </a:bodyPr>
          <a:lstStyle/>
          <a:p>
            <a:pPr marL="457200" lvl="1" indent="0">
              <a:buNone/>
            </a:pPr>
            <a:r>
              <a:rPr lang="en-US" sz="2400" dirty="0"/>
              <a:t>Files in the </a:t>
            </a:r>
            <a:r>
              <a:rPr lang="en-US" sz="2400" dirty="0" err="1">
                <a:solidFill>
                  <a:srgbClr val="EE35DA"/>
                </a:solidFill>
              </a:rPr>
              <a:t>msas</a:t>
            </a:r>
            <a:r>
              <a:rPr lang="en-US" sz="2400" dirty="0"/>
              <a:t> directory are in  various file formats, all human readable</a:t>
            </a:r>
          </a:p>
        </p:txBody>
      </p:sp>
      <p:pic>
        <p:nvPicPr>
          <p:cNvPr id="5" name="Picture 4" descr="background box ">
            <a:extLst>
              <a:ext uri="{FF2B5EF4-FFF2-40B4-BE49-F238E27FC236}">
                <a16:creationId xmlns:a16="http://schemas.microsoft.com/office/drawing/2014/main" id="{AF9FC636-4B5D-5A63-A706-785B1C2D1A52}"/>
              </a:ext>
            </a:extLst>
          </p:cNvPr>
          <p:cNvPicPr>
            <a:picLocks noChangeAspect="1"/>
          </p:cNvPicPr>
          <p:nvPr/>
        </p:nvPicPr>
        <p:blipFill rotWithShape="1">
          <a:blip r:embed="rId3"/>
          <a:srcRect t="566" b="-1"/>
          <a:stretch/>
        </p:blipFill>
        <p:spPr>
          <a:xfrm>
            <a:off x="2304919" y="1564039"/>
            <a:ext cx="4513118" cy="4423685"/>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EB9739AF-7387-6CFA-18F1-043D399AC86D}"/>
              </a:ext>
            </a:extLst>
          </p:cNvPr>
          <p:cNvPicPr>
            <a:picLocks noChangeAspect="1"/>
          </p:cNvPicPr>
          <p:nvPr/>
        </p:nvPicPr>
        <p:blipFill rotWithShape="1">
          <a:blip r:embed="rId3"/>
          <a:srcRect l="55321" t="566" b="-1"/>
          <a:stretch/>
        </p:blipFill>
        <p:spPr>
          <a:xfrm>
            <a:off x="6797929" y="1565203"/>
            <a:ext cx="2926003" cy="4423685"/>
          </a:xfrm>
          <a:prstGeom prst="rect">
            <a:avLst/>
          </a:prstGeom>
        </p:spPr>
      </p:pic>
      <p:cxnSp>
        <p:nvCxnSpPr>
          <p:cNvPr id="10" name="Straight Arrow Connector 9" descr="arrow ">
            <a:extLst>
              <a:ext uri="{FF2B5EF4-FFF2-40B4-BE49-F238E27FC236}">
                <a16:creationId xmlns:a16="http://schemas.microsoft.com/office/drawing/2014/main" id="{B77E3B01-B400-A5EC-B1E0-7F56AE6A3207}"/>
              </a:ext>
            </a:extLst>
          </p:cNvPr>
          <p:cNvCxnSpPr>
            <a:cxnSpLocks/>
          </p:cNvCxnSpPr>
          <p:nvPr/>
        </p:nvCxnSpPr>
        <p:spPr>
          <a:xfrm>
            <a:off x="2735470" y="1832910"/>
            <a:ext cx="2336402" cy="190510"/>
          </a:xfrm>
          <a:prstGeom prst="straightConnector1">
            <a:avLst/>
          </a:prstGeom>
          <a:ln>
            <a:solidFill>
              <a:srgbClr val="EE35DA"/>
            </a:solidFill>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746B9299-B447-F6D2-7EBA-BA5BF32C9EA7}"/>
              </a:ext>
            </a:extLst>
          </p:cNvPr>
          <p:cNvSpPr txBox="1"/>
          <p:nvPr/>
        </p:nvSpPr>
        <p:spPr>
          <a:xfrm>
            <a:off x="5073782" y="1759306"/>
            <a:ext cx="4236222" cy="923330"/>
          </a:xfrm>
          <a:prstGeom prst="rect">
            <a:avLst/>
          </a:prstGeom>
          <a:noFill/>
        </p:spPr>
        <p:txBody>
          <a:bodyPr wrap="square" rtlCol="0">
            <a:spAutoFit/>
          </a:bodyPr>
          <a:lstStyle/>
          <a:p>
            <a:r>
              <a:rPr lang="en-US" dirty="0">
                <a:solidFill>
                  <a:srgbClr val="EE35DA"/>
                </a:solidFill>
              </a:rPr>
              <a:t>A directory containing the files describing the various genetic tool hits that were used to construct the input MSA</a:t>
            </a:r>
          </a:p>
        </p:txBody>
      </p:sp>
    </p:spTree>
    <p:extLst>
      <p:ext uri="{BB962C8B-B14F-4D97-AF65-F5344CB8AC3E}">
        <p14:creationId xmlns:p14="http://schemas.microsoft.com/office/powerpoint/2010/main" val="6481535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Visualizing Outputs </a:t>
            </a:r>
          </a:p>
        </p:txBody>
      </p:sp>
      <p:sp>
        <p:nvSpPr>
          <p:cNvPr id="3" name="Content Placeholder 2">
            <a:extLst>
              <a:ext uri="{FF2B5EF4-FFF2-40B4-BE49-F238E27FC236}">
                <a16:creationId xmlns:a16="http://schemas.microsoft.com/office/drawing/2014/main" id="{8D585B25-7F19-8DA7-16C8-249C99A2A4A3}"/>
              </a:ext>
            </a:extLst>
          </p:cNvPr>
          <p:cNvSpPr>
            <a:spLocks noGrp="1"/>
          </p:cNvSpPr>
          <p:nvPr>
            <p:ph idx="1"/>
          </p:nvPr>
        </p:nvSpPr>
        <p:spPr/>
        <p:txBody>
          <a:bodyPr>
            <a:normAutofit/>
          </a:bodyPr>
          <a:lstStyle/>
          <a:p>
            <a:r>
              <a:rPr lang="en-US" dirty="0"/>
              <a:t>To date we have left this up to the user</a:t>
            </a:r>
          </a:p>
          <a:p>
            <a:r>
              <a:rPr lang="en-US" dirty="0"/>
              <a:t>Some options are</a:t>
            </a:r>
          </a:p>
          <a:p>
            <a:pPr lvl="1"/>
            <a:r>
              <a:rPr lang="en-US" dirty="0" err="1"/>
              <a:t>AlphaPickle</a:t>
            </a:r>
            <a:r>
              <a:rPr lang="en-US" dirty="0"/>
              <a:t>: </a:t>
            </a:r>
            <a:r>
              <a:rPr lang="en-US" dirty="0">
                <a:hlinkClick r:id="rId3">
                  <a:extLst>
                    <a:ext uri="{A12FA001-AC4F-418D-AE19-62706E023703}">
                      <ahyp:hlinkClr xmlns:ahyp="http://schemas.microsoft.com/office/drawing/2018/hyperlinkcolor" val="tx"/>
                    </a:ext>
                  </a:extLst>
                </a:hlinkClick>
              </a:rPr>
              <a:t>https://github.com/mattarnoldbio/alphapickle</a:t>
            </a:r>
            <a:endParaRPr lang="en-US" dirty="0"/>
          </a:p>
          <a:p>
            <a:pPr lvl="1"/>
            <a:r>
              <a:rPr lang="en-US" dirty="0" err="1"/>
              <a:t>PyMol</a:t>
            </a:r>
            <a:r>
              <a:rPr lang="en-US" dirty="0"/>
              <a:t> (free for education): </a:t>
            </a:r>
            <a:r>
              <a:rPr lang="en-US" dirty="0">
                <a:hlinkClick r:id="rId4">
                  <a:extLst>
                    <a:ext uri="{A12FA001-AC4F-418D-AE19-62706E023703}">
                      <ahyp:hlinkClr xmlns:ahyp="http://schemas.microsoft.com/office/drawing/2018/hyperlinkcolor" val="tx"/>
                    </a:ext>
                  </a:extLst>
                </a:hlinkClick>
              </a:rPr>
              <a:t>https://pymol.org/</a:t>
            </a:r>
            <a:endParaRPr lang="en-US" dirty="0"/>
          </a:p>
          <a:p>
            <a:pPr marL="457200" lvl="1" indent="0">
              <a:buNone/>
            </a:pPr>
            <a:endParaRPr lang="en-US" dirty="0"/>
          </a:p>
          <a:p>
            <a:r>
              <a:rPr lang="en-US" dirty="0" err="1"/>
              <a:t>AlphaFold</a:t>
            </a:r>
            <a:r>
              <a:rPr lang="en-US" dirty="0"/>
              <a:t> Protein Structure Database website provides a </a:t>
            </a:r>
            <a:r>
              <a:rPr lang="en-US" u="sng" dirty="0"/>
              <a:t>great</a:t>
            </a:r>
            <a:r>
              <a:rPr lang="en-US" dirty="0"/>
              <a:t> resource for learning how to interpret visualizations:</a:t>
            </a:r>
          </a:p>
          <a:p>
            <a:pPr marL="457200" lvl="1" indent="0">
              <a:buNone/>
            </a:pPr>
            <a:r>
              <a:rPr lang="en-US" dirty="0">
                <a:hlinkClick r:id="rId5">
                  <a:extLst>
                    <a:ext uri="{A12FA001-AC4F-418D-AE19-62706E023703}">
                      <ahyp:hlinkClr xmlns:ahyp="http://schemas.microsoft.com/office/drawing/2018/hyperlinkcolor" val="tx"/>
                    </a:ext>
                  </a:extLst>
                </a:hlinkClick>
              </a:rPr>
              <a:t>https://alphafold.ebi.ac.uk/entry/Q9Y223#help</a:t>
            </a:r>
            <a:endParaRPr lang="en-US" dirty="0"/>
          </a:p>
          <a:p>
            <a:pPr marL="457200" lvl="1" indent="0">
              <a:buNone/>
            </a:pPr>
            <a:endParaRPr lang="en-US" dirty="0"/>
          </a:p>
          <a:p>
            <a:pPr lvl="1"/>
            <a:endParaRPr lang="en-US" dirty="0"/>
          </a:p>
          <a:p>
            <a:pPr lvl="1"/>
            <a:endParaRPr lang="en-US" dirty="0"/>
          </a:p>
        </p:txBody>
      </p:sp>
    </p:spTree>
    <p:extLst>
      <p:ext uri="{BB962C8B-B14F-4D97-AF65-F5344CB8AC3E}">
        <p14:creationId xmlns:p14="http://schemas.microsoft.com/office/powerpoint/2010/main" val="36794127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AlphaFold2 Performance Considerations </a:t>
            </a:r>
          </a:p>
        </p:txBody>
      </p:sp>
      <p:pic>
        <p:nvPicPr>
          <p:cNvPr id="7" name="Content Placeholder 6" descr="A screenshot of a computer program&#10;&#10;Description automatically generated">
            <a:extLst>
              <a:ext uri="{FF2B5EF4-FFF2-40B4-BE49-F238E27FC236}">
                <a16:creationId xmlns:a16="http://schemas.microsoft.com/office/drawing/2014/main" id="{92200BD5-3480-0060-B861-0554DBB1C8AF}"/>
              </a:ext>
            </a:extLst>
          </p:cNvPr>
          <p:cNvPicPr>
            <a:picLocks noGrp="1" noChangeAspect="1"/>
          </p:cNvPicPr>
          <p:nvPr>
            <p:ph idx="1"/>
          </p:nvPr>
        </p:nvPicPr>
        <p:blipFill>
          <a:blip r:embed="rId3"/>
          <a:stretch>
            <a:fillRect/>
          </a:stretch>
        </p:blipFill>
        <p:spPr>
          <a:xfrm>
            <a:off x="838200" y="1917643"/>
            <a:ext cx="10515600" cy="2213810"/>
          </a:xfrm>
        </p:spPr>
      </p:pic>
      <p:sp>
        <p:nvSpPr>
          <p:cNvPr id="8" name="Content Placeholder 2">
            <a:extLst>
              <a:ext uri="{FF2B5EF4-FFF2-40B4-BE49-F238E27FC236}">
                <a16:creationId xmlns:a16="http://schemas.microsoft.com/office/drawing/2014/main" id="{5737F180-5814-2938-42FA-DF5E0897A9D3}"/>
              </a:ext>
            </a:extLst>
          </p:cNvPr>
          <p:cNvSpPr txBox="1">
            <a:spLocks/>
          </p:cNvSpPr>
          <p:nvPr/>
        </p:nvSpPr>
        <p:spPr>
          <a:xfrm>
            <a:off x="744681" y="3910466"/>
            <a:ext cx="10609119" cy="191595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accent4">
                    <a:lumMod val="20000"/>
                    <a:lumOff val="80000"/>
                  </a:schemeClr>
                </a:solidFill>
                <a:latin typeface="Tenorite"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accent4">
                    <a:lumMod val="20000"/>
                    <a:lumOff val="80000"/>
                  </a:schemeClr>
                </a:solidFill>
                <a:latin typeface="Tenorite"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4">
                    <a:lumMod val="20000"/>
                    <a:lumOff val="80000"/>
                  </a:schemeClr>
                </a:solidFill>
                <a:latin typeface="Tenorite"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4">
                    <a:lumMod val="20000"/>
                    <a:lumOff val="80000"/>
                  </a:schemeClr>
                </a:solidFill>
                <a:latin typeface="Tenorite"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4">
                    <a:lumMod val="20000"/>
                    <a:lumOff val="80000"/>
                  </a:schemeClr>
                </a:solidFill>
                <a:latin typeface="Tenorit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pPr marL="0" indent="0" algn="ctr">
              <a:buNone/>
            </a:pPr>
            <a:r>
              <a:rPr lang="en-US" dirty="0"/>
              <a:t>The number of cores/threads used during MSA steps is hardcoded and so AF </a:t>
            </a:r>
            <a:r>
              <a:rPr lang="en-US" u="sng" dirty="0"/>
              <a:t>cannot use more than 8 CPU cores</a:t>
            </a:r>
            <a:r>
              <a:rPr lang="en-US" dirty="0"/>
              <a:t>. Requesting more cores will </a:t>
            </a:r>
            <a:r>
              <a:rPr lang="en-US" b="1" dirty="0"/>
              <a:t>not</a:t>
            </a:r>
            <a:r>
              <a:rPr lang="en-US" dirty="0"/>
              <a:t> improve performance and you may end up waiting longer for your job to start. </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solidFill>
                <a:srgbClr val="EE35DA"/>
              </a:solidFill>
            </a:endParaRPr>
          </a:p>
          <a:p>
            <a:pPr marL="0" indent="0">
              <a:buFont typeface="Arial" panose="020B0604020202020204" pitchFamily="34" charset="0"/>
              <a:buNone/>
            </a:pPr>
            <a:endParaRPr lang="en-US" dirty="0">
              <a:solidFill>
                <a:srgbClr val="EE35DA"/>
              </a:solidFill>
            </a:endParaRPr>
          </a:p>
          <a:p>
            <a:pPr marL="0" indent="0">
              <a:buFont typeface="Arial" panose="020B0604020202020204" pitchFamily="34" charset="0"/>
              <a:buNone/>
            </a:pPr>
            <a:endParaRPr lang="en-US" dirty="0">
              <a:solidFill>
                <a:srgbClr val="EE35DA"/>
              </a:solidFill>
            </a:endParaRP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38602516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AlphaFold2 Elapsed Time </a:t>
            </a:r>
          </a:p>
        </p:txBody>
      </p:sp>
      <p:pic>
        <p:nvPicPr>
          <p:cNvPr id="8" name="Picture 7" descr="A graph of a graph&#10;&#10;Description automatically generated with medium confidence">
            <a:extLst>
              <a:ext uri="{FF2B5EF4-FFF2-40B4-BE49-F238E27FC236}">
                <a16:creationId xmlns:a16="http://schemas.microsoft.com/office/drawing/2014/main" id="{F0F1DB50-4C3F-0EAE-FDC6-FB2FDBCDE6B6}"/>
              </a:ext>
            </a:extLst>
          </p:cNvPr>
          <p:cNvPicPr>
            <a:picLocks noChangeAspect="1"/>
          </p:cNvPicPr>
          <p:nvPr/>
        </p:nvPicPr>
        <p:blipFill>
          <a:blip r:embed="rId3"/>
          <a:stretch>
            <a:fillRect/>
          </a:stretch>
        </p:blipFill>
        <p:spPr>
          <a:xfrm>
            <a:off x="1511300" y="1331476"/>
            <a:ext cx="9169400" cy="4806378"/>
          </a:xfrm>
          <a:prstGeom prst="rect">
            <a:avLst/>
          </a:prstGeom>
        </p:spPr>
      </p:pic>
    </p:spTree>
    <p:extLst>
      <p:ext uri="{BB962C8B-B14F-4D97-AF65-F5344CB8AC3E}">
        <p14:creationId xmlns:p14="http://schemas.microsoft.com/office/powerpoint/2010/main" val="13542959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AlphaFold2 RAM Considerations </a:t>
            </a:r>
          </a:p>
        </p:txBody>
      </p:sp>
      <p:pic>
        <p:nvPicPr>
          <p:cNvPr id="4" name="Picture 3" descr="A graph of a number of amino acids&#10;&#10;Description automatically generated">
            <a:extLst>
              <a:ext uri="{FF2B5EF4-FFF2-40B4-BE49-F238E27FC236}">
                <a16:creationId xmlns:a16="http://schemas.microsoft.com/office/drawing/2014/main" id="{46EE3FEE-60FC-0A14-BAB9-48DCFF2ABE04}"/>
              </a:ext>
            </a:extLst>
          </p:cNvPr>
          <p:cNvPicPr>
            <a:picLocks noChangeAspect="1"/>
          </p:cNvPicPr>
          <p:nvPr/>
        </p:nvPicPr>
        <p:blipFill>
          <a:blip r:embed="rId3"/>
          <a:stretch>
            <a:fillRect/>
          </a:stretch>
        </p:blipFill>
        <p:spPr>
          <a:xfrm>
            <a:off x="2209800" y="1559214"/>
            <a:ext cx="7772400" cy="4321373"/>
          </a:xfrm>
          <a:prstGeom prst="rect">
            <a:avLst/>
          </a:prstGeom>
        </p:spPr>
      </p:pic>
      <p:sp>
        <p:nvSpPr>
          <p:cNvPr id="5" name="TextBox 4">
            <a:extLst>
              <a:ext uri="{FF2B5EF4-FFF2-40B4-BE49-F238E27FC236}">
                <a16:creationId xmlns:a16="http://schemas.microsoft.com/office/drawing/2014/main" id="{8E814655-010E-FCC1-C285-06DC0612C62A}"/>
              </a:ext>
            </a:extLst>
          </p:cNvPr>
          <p:cNvSpPr txBox="1"/>
          <p:nvPr/>
        </p:nvSpPr>
        <p:spPr>
          <a:xfrm>
            <a:off x="8873836" y="1961447"/>
            <a:ext cx="1496291" cy="923330"/>
          </a:xfrm>
          <a:prstGeom prst="rect">
            <a:avLst/>
          </a:prstGeom>
          <a:noFill/>
        </p:spPr>
        <p:txBody>
          <a:bodyPr wrap="square" rtlCol="0">
            <a:spAutoFit/>
          </a:bodyPr>
          <a:lstStyle/>
          <a:p>
            <a:r>
              <a:rPr lang="en-US" dirty="0">
                <a:solidFill>
                  <a:schemeClr val="accent1">
                    <a:lumMod val="60000"/>
                    <a:lumOff val="40000"/>
                  </a:schemeClr>
                </a:solidFill>
              </a:rPr>
              <a:t>Requires </a:t>
            </a:r>
          </a:p>
          <a:p>
            <a:r>
              <a:rPr lang="en-US" dirty="0">
                <a:solidFill>
                  <a:schemeClr val="accent5">
                    <a:lumMod val="60000"/>
                    <a:lumOff val="40000"/>
                  </a:schemeClr>
                </a:solidFill>
              </a:rPr>
              <a:t>--mem </a:t>
            </a:r>
            <a:r>
              <a:rPr lang="en-US" dirty="0">
                <a:solidFill>
                  <a:schemeClr val="accent1">
                    <a:lumMod val="60000"/>
                    <a:lumOff val="40000"/>
                  </a:schemeClr>
                </a:solidFill>
              </a:rPr>
              <a:t>directive</a:t>
            </a:r>
          </a:p>
        </p:txBody>
      </p:sp>
    </p:spTree>
    <p:extLst>
      <p:ext uri="{BB962C8B-B14F-4D97-AF65-F5344CB8AC3E}">
        <p14:creationId xmlns:p14="http://schemas.microsoft.com/office/powerpoint/2010/main" val="21666212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AlphaFold2 Alpine Benchmarks</a:t>
            </a:r>
          </a:p>
        </p:txBody>
      </p:sp>
      <p:pic>
        <p:nvPicPr>
          <p:cNvPr id="9" name="Picture 8" descr="Plot showing ">
            <a:extLst>
              <a:ext uri="{FF2B5EF4-FFF2-40B4-BE49-F238E27FC236}">
                <a16:creationId xmlns:a16="http://schemas.microsoft.com/office/drawing/2014/main" id="{3715BB67-491D-CC4A-C7D5-03746213BD23}"/>
              </a:ext>
            </a:extLst>
          </p:cNvPr>
          <p:cNvPicPr>
            <a:picLocks noChangeAspect="1"/>
          </p:cNvPicPr>
          <p:nvPr/>
        </p:nvPicPr>
        <p:blipFill>
          <a:blip r:embed="rId3"/>
          <a:stretch>
            <a:fillRect/>
          </a:stretch>
        </p:blipFill>
        <p:spPr>
          <a:xfrm>
            <a:off x="1447017" y="1422400"/>
            <a:ext cx="9297965" cy="4682916"/>
          </a:xfrm>
          <a:prstGeom prst="rect">
            <a:avLst/>
          </a:prstGeom>
        </p:spPr>
      </p:pic>
    </p:spTree>
    <p:extLst>
      <p:ext uri="{BB962C8B-B14F-4D97-AF65-F5344CB8AC3E}">
        <p14:creationId xmlns:p14="http://schemas.microsoft.com/office/powerpoint/2010/main" val="744137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ECDAFC-081E-2BE7-0C87-FC15BB0496D0}"/>
            </a:ext>
          </a:extLst>
        </p:cNvPr>
        <p:cNvGrpSpPr/>
        <p:nvPr/>
      </p:nvGrpSpPr>
      <p:grpSpPr>
        <a:xfrm>
          <a:off x="0" y="0"/>
          <a:ext cx="0" cy="0"/>
          <a:chOff x="0" y="0"/>
          <a:chExt cx="0" cy="0"/>
        </a:xfrm>
      </p:grpSpPr>
      <p:pic>
        <p:nvPicPr>
          <p:cNvPr id="3" name="Content Placeholder 5" descr="A group of people posing for a photo&#10;&#10;Description automatically generated">
            <a:extLst>
              <a:ext uri="{FF2B5EF4-FFF2-40B4-BE49-F238E27FC236}">
                <a16:creationId xmlns:a16="http://schemas.microsoft.com/office/drawing/2014/main" id="{3143BE09-5D9E-3003-46F5-F4595B30B9BC}"/>
              </a:ext>
            </a:extLst>
          </p:cNvPr>
          <p:cNvPicPr>
            <a:picLocks noGrp="1" noChangeAspect="1"/>
          </p:cNvPicPr>
          <p:nvPr>
            <p:ph idx="1"/>
          </p:nvPr>
        </p:nvPicPr>
        <p:blipFill>
          <a:blip r:embed="rId3"/>
          <a:stretch>
            <a:fillRect/>
          </a:stretch>
        </p:blipFill>
        <p:spPr>
          <a:xfrm>
            <a:off x="2511898" y="1537303"/>
            <a:ext cx="7358838" cy="4139346"/>
          </a:xfrm>
        </p:spPr>
      </p:pic>
      <p:sp>
        <p:nvSpPr>
          <p:cNvPr id="5" name="Title 4">
            <a:extLst>
              <a:ext uri="{FF2B5EF4-FFF2-40B4-BE49-F238E27FC236}">
                <a16:creationId xmlns:a16="http://schemas.microsoft.com/office/drawing/2014/main" id="{D6AE4AA2-2901-5084-CE77-004153DC5699}"/>
              </a:ext>
            </a:extLst>
          </p:cNvPr>
          <p:cNvSpPr>
            <a:spLocks noGrp="1"/>
          </p:cNvSpPr>
          <p:nvPr>
            <p:ph type="title"/>
          </p:nvPr>
        </p:nvSpPr>
        <p:spPr/>
        <p:txBody>
          <a:bodyPr/>
          <a:lstStyle/>
          <a:p>
            <a:r>
              <a:rPr lang="en-US" dirty="0"/>
              <a:t>CURC</a:t>
            </a:r>
            <a:r>
              <a:rPr lang="en-US" baseline="0" dirty="0"/>
              <a:t> User Support</a:t>
            </a:r>
            <a:endParaRPr lang="en-US" dirty="0"/>
          </a:p>
        </p:txBody>
      </p:sp>
    </p:spTree>
    <p:extLst>
      <p:ext uri="{BB962C8B-B14F-4D97-AF65-F5344CB8AC3E}">
        <p14:creationId xmlns:p14="http://schemas.microsoft.com/office/powerpoint/2010/main" val="24822532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a:xfrm>
            <a:off x="353291" y="365125"/>
            <a:ext cx="11533909" cy="1325563"/>
          </a:xfrm>
        </p:spPr>
        <p:txBody>
          <a:bodyPr/>
          <a:lstStyle/>
          <a:p>
            <a:r>
              <a:rPr lang="en-US" dirty="0" err="1"/>
              <a:t>AlphaFold</a:t>
            </a:r>
            <a:r>
              <a:rPr lang="en-US" dirty="0"/>
              <a:t> Spin-Offs: </a:t>
            </a:r>
            <a:r>
              <a:rPr lang="en-US" dirty="0" err="1"/>
              <a:t>ParaFold</a:t>
            </a:r>
            <a:r>
              <a:rPr lang="en-US" dirty="0"/>
              <a:t> (</a:t>
            </a:r>
            <a:r>
              <a:rPr lang="en-US" dirty="0" err="1"/>
              <a:t>ParallelFold</a:t>
            </a:r>
            <a:r>
              <a:rPr lang="en-US" dirty="0"/>
              <a:t>)</a:t>
            </a:r>
          </a:p>
        </p:txBody>
      </p:sp>
      <p:sp>
        <p:nvSpPr>
          <p:cNvPr id="3" name="Content Placeholder 2">
            <a:extLst>
              <a:ext uri="{FF2B5EF4-FFF2-40B4-BE49-F238E27FC236}">
                <a16:creationId xmlns:a16="http://schemas.microsoft.com/office/drawing/2014/main" id="{8D585B25-7F19-8DA7-16C8-249C99A2A4A3}"/>
              </a:ext>
            </a:extLst>
          </p:cNvPr>
          <p:cNvSpPr>
            <a:spLocks noGrp="1"/>
          </p:cNvSpPr>
          <p:nvPr>
            <p:ph idx="1"/>
          </p:nvPr>
        </p:nvSpPr>
        <p:spPr/>
        <p:txBody>
          <a:bodyPr/>
          <a:lstStyle/>
          <a:p>
            <a:r>
              <a:rPr lang="en-US" dirty="0"/>
              <a:t>Divide CPU-intensive sections from the GPU-intensive sections</a:t>
            </a:r>
          </a:p>
          <a:p>
            <a:r>
              <a:rPr lang="en-US" dirty="0"/>
              <a:t>PF isn’t currently available as a module, but example scripts are available in </a:t>
            </a:r>
            <a:r>
              <a:rPr lang="en-US" dirty="0">
                <a:solidFill>
                  <a:srgbClr val="EE35DA"/>
                </a:solidFill>
              </a:rPr>
              <a:t>/</a:t>
            </a:r>
            <a:r>
              <a:rPr lang="en-US" dirty="0" err="1">
                <a:solidFill>
                  <a:srgbClr val="EE35DA"/>
                </a:solidFill>
              </a:rPr>
              <a:t>curc</a:t>
            </a:r>
            <a:r>
              <a:rPr lang="en-US" dirty="0">
                <a:solidFill>
                  <a:srgbClr val="EE35DA"/>
                </a:solidFill>
              </a:rPr>
              <a:t>/</a:t>
            </a:r>
            <a:r>
              <a:rPr lang="en-US" dirty="0" err="1">
                <a:solidFill>
                  <a:srgbClr val="EE35DA"/>
                </a:solidFill>
              </a:rPr>
              <a:t>sw</a:t>
            </a:r>
            <a:r>
              <a:rPr lang="en-US" dirty="0">
                <a:solidFill>
                  <a:srgbClr val="EE35DA"/>
                </a:solidFill>
              </a:rPr>
              <a:t>/install/bio/</a:t>
            </a:r>
            <a:r>
              <a:rPr lang="en-US" dirty="0" err="1">
                <a:solidFill>
                  <a:srgbClr val="EE35DA"/>
                </a:solidFill>
              </a:rPr>
              <a:t>parafold</a:t>
            </a:r>
            <a:r>
              <a:rPr lang="en-US" dirty="0">
                <a:solidFill>
                  <a:srgbClr val="EE35DA"/>
                </a:solidFill>
              </a:rPr>
              <a:t>/2.0</a:t>
            </a:r>
          </a:p>
          <a:p>
            <a:pPr lvl="1"/>
            <a:r>
              <a:rPr lang="en-US" dirty="0" err="1">
                <a:solidFill>
                  <a:srgbClr val="EE35DA"/>
                </a:solidFill>
              </a:rPr>
              <a:t>parafold_cpu.sh</a:t>
            </a:r>
            <a:r>
              <a:rPr lang="en-US" dirty="0">
                <a:solidFill>
                  <a:srgbClr val="EE35DA"/>
                </a:solidFill>
              </a:rPr>
              <a:t>  </a:t>
            </a:r>
          </a:p>
          <a:p>
            <a:pPr lvl="1"/>
            <a:r>
              <a:rPr lang="en-US" dirty="0" err="1">
                <a:solidFill>
                  <a:srgbClr val="EE35DA"/>
                </a:solidFill>
              </a:rPr>
              <a:t>parafold_gpu.sh</a:t>
            </a:r>
            <a:endParaRPr lang="en-US" dirty="0">
              <a:solidFill>
                <a:srgbClr val="EE35DA"/>
              </a:solidFill>
            </a:endParaRPr>
          </a:p>
          <a:p>
            <a:endParaRPr lang="en-US" dirty="0"/>
          </a:p>
        </p:txBody>
      </p:sp>
    </p:spTree>
    <p:extLst>
      <p:ext uri="{BB962C8B-B14F-4D97-AF65-F5344CB8AC3E}">
        <p14:creationId xmlns:p14="http://schemas.microsoft.com/office/powerpoint/2010/main" val="36982592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a:xfrm>
            <a:off x="353291" y="365125"/>
            <a:ext cx="11533909" cy="1325563"/>
          </a:xfrm>
        </p:spPr>
        <p:txBody>
          <a:bodyPr/>
          <a:lstStyle/>
          <a:p>
            <a:r>
              <a:rPr lang="en-US" dirty="0"/>
              <a:t>AlphaFold Spin-Offs: </a:t>
            </a:r>
            <a:r>
              <a:rPr lang="en-US" dirty="0" err="1"/>
              <a:t>ParaFold</a:t>
            </a:r>
            <a:r>
              <a:rPr lang="en-US" dirty="0"/>
              <a:t> Job Script</a:t>
            </a:r>
          </a:p>
        </p:txBody>
      </p:sp>
      <p:pic>
        <p:nvPicPr>
          <p:cNvPr id="8" name="Content Placeholder 7" descr="A screenshot of a computer&#10;&#10;Description automatically generated">
            <a:extLst>
              <a:ext uri="{FF2B5EF4-FFF2-40B4-BE49-F238E27FC236}">
                <a16:creationId xmlns:a16="http://schemas.microsoft.com/office/drawing/2014/main" id="{559DF710-FB56-EBA9-EFC0-D4E1C87313C4}"/>
              </a:ext>
            </a:extLst>
          </p:cNvPr>
          <p:cNvPicPr>
            <a:picLocks noGrp="1" noChangeAspect="1"/>
          </p:cNvPicPr>
          <p:nvPr>
            <p:ph idx="1"/>
          </p:nvPr>
        </p:nvPicPr>
        <p:blipFill>
          <a:blip r:embed="rId3"/>
          <a:stretch>
            <a:fillRect/>
          </a:stretch>
        </p:blipFill>
        <p:spPr>
          <a:xfrm>
            <a:off x="930743" y="1607416"/>
            <a:ext cx="10330514" cy="4351338"/>
          </a:xfrm>
        </p:spPr>
      </p:pic>
      <p:cxnSp>
        <p:nvCxnSpPr>
          <p:cNvPr id="9" name="Straight Arrow Connector 8" descr="arrow ">
            <a:extLst>
              <a:ext uri="{FF2B5EF4-FFF2-40B4-BE49-F238E27FC236}">
                <a16:creationId xmlns:a16="http://schemas.microsoft.com/office/drawing/2014/main" id="{68646AF2-50DB-6C96-B109-976090D41518}"/>
              </a:ext>
            </a:extLst>
          </p:cNvPr>
          <p:cNvCxnSpPr>
            <a:cxnSpLocks/>
          </p:cNvCxnSpPr>
          <p:nvPr/>
        </p:nvCxnSpPr>
        <p:spPr>
          <a:xfrm flipV="1">
            <a:off x="9228235" y="4883727"/>
            <a:ext cx="0" cy="561109"/>
          </a:xfrm>
          <a:prstGeom prst="straightConnector1">
            <a:avLst/>
          </a:prstGeom>
          <a:ln>
            <a:solidFill>
              <a:srgbClr val="EE35DA"/>
            </a:solidFill>
            <a:tailEnd type="triangle"/>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2871CD9F-2E66-1CC4-DB2E-A60C3681A4FC}"/>
              </a:ext>
            </a:extLst>
          </p:cNvPr>
          <p:cNvSpPr txBox="1"/>
          <p:nvPr/>
        </p:nvSpPr>
        <p:spPr>
          <a:xfrm>
            <a:off x="7025035" y="4091936"/>
            <a:ext cx="4236222" cy="646331"/>
          </a:xfrm>
          <a:prstGeom prst="rect">
            <a:avLst/>
          </a:prstGeom>
          <a:noFill/>
        </p:spPr>
        <p:txBody>
          <a:bodyPr wrap="square" rtlCol="0">
            <a:spAutoFit/>
          </a:bodyPr>
          <a:lstStyle/>
          <a:p>
            <a:pPr algn="ctr"/>
            <a:r>
              <a:rPr lang="en-US" dirty="0">
                <a:solidFill>
                  <a:srgbClr val="EE35DA"/>
                </a:solidFill>
              </a:rPr>
              <a:t>-f tells PF to stop after generating the </a:t>
            </a:r>
            <a:r>
              <a:rPr lang="en-US" dirty="0" err="1">
                <a:solidFill>
                  <a:srgbClr val="EE35DA"/>
                </a:solidFill>
              </a:rPr>
              <a:t>feature.pkl</a:t>
            </a:r>
            <a:r>
              <a:rPr lang="en-US" dirty="0">
                <a:solidFill>
                  <a:srgbClr val="EE35DA"/>
                </a:solidFill>
              </a:rPr>
              <a:t> file</a:t>
            </a:r>
          </a:p>
        </p:txBody>
      </p:sp>
    </p:spTree>
    <p:extLst>
      <p:ext uri="{BB962C8B-B14F-4D97-AF65-F5344CB8AC3E}">
        <p14:creationId xmlns:p14="http://schemas.microsoft.com/office/powerpoint/2010/main" val="7711209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a:xfrm>
            <a:off x="353291" y="365125"/>
            <a:ext cx="11533909" cy="1325563"/>
          </a:xfrm>
        </p:spPr>
        <p:txBody>
          <a:bodyPr/>
          <a:lstStyle/>
          <a:p>
            <a:r>
              <a:rPr lang="en-US" dirty="0"/>
              <a:t>AlphaFold Spin-Offs: </a:t>
            </a:r>
            <a:r>
              <a:rPr lang="en-US" dirty="0" err="1"/>
              <a:t>ParaFold</a:t>
            </a:r>
            <a:r>
              <a:rPr lang="en-US" dirty="0"/>
              <a:t> Job Script Cont’d</a:t>
            </a:r>
          </a:p>
        </p:txBody>
      </p:sp>
      <p:pic>
        <p:nvPicPr>
          <p:cNvPr id="5" name="Content Placeholder 4" descr="A screenshot of a computer&#10;&#10;Description automatically generated">
            <a:extLst>
              <a:ext uri="{FF2B5EF4-FFF2-40B4-BE49-F238E27FC236}">
                <a16:creationId xmlns:a16="http://schemas.microsoft.com/office/drawing/2014/main" id="{65DCC3E4-BCBB-026D-65AE-55A394420D35}"/>
              </a:ext>
            </a:extLst>
          </p:cNvPr>
          <p:cNvPicPr>
            <a:picLocks noGrp="1" noChangeAspect="1"/>
          </p:cNvPicPr>
          <p:nvPr>
            <p:ph idx="1"/>
          </p:nvPr>
        </p:nvPicPr>
        <p:blipFill>
          <a:blip r:embed="rId3"/>
          <a:stretch>
            <a:fillRect/>
          </a:stretch>
        </p:blipFill>
        <p:spPr>
          <a:xfrm>
            <a:off x="1806085" y="1690688"/>
            <a:ext cx="8579829" cy="4351338"/>
          </a:xfrm>
        </p:spPr>
      </p:pic>
      <p:cxnSp>
        <p:nvCxnSpPr>
          <p:cNvPr id="6" name="Straight Arrow Connector 5" descr="arrow ">
            <a:extLst>
              <a:ext uri="{FF2B5EF4-FFF2-40B4-BE49-F238E27FC236}">
                <a16:creationId xmlns:a16="http://schemas.microsoft.com/office/drawing/2014/main" id="{AA282C6B-CD21-C653-B66E-7E57B72124F9}"/>
              </a:ext>
            </a:extLst>
          </p:cNvPr>
          <p:cNvCxnSpPr>
            <a:cxnSpLocks/>
          </p:cNvCxnSpPr>
          <p:nvPr/>
        </p:nvCxnSpPr>
        <p:spPr>
          <a:xfrm flipV="1">
            <a:off x="3741835" y="2483427"/>
            <a:ext cx="944465" cy="218209"/>
          </a:xfrm>
          <a:prstGeom prst="straightConnector1">
            <a:avLst/>
          </a:prstGeom>
          <a:ln>
            <a:solidFill>
              <a:srgbClr val="EE35DA"/>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B68D606A-97F1-9308-57E5-659E12060528}"/>
              </a:ext>
            </a:extLst>
          </p:cNvPr>
          <p:cNvSpPr txBox="1"/>
          <p:nvPr/>
        </p:nvSpPr>
        <p:spPr>
          <a:xfrm>
            <a:off x="4686300" y="2021762"/>
            <a:ext cx="4236222" cy="646331"/>
          </a:xfrm>
          <a:prstGeom prst="rect">
            <a:avLst/>
          </a:prstGeom>
          <a:noFill/>
        </p:spPr>
        <p:txBody>
          <a:bodyPr wrap="square" rtlCol="0">
            <a:spAutoFit/>
          </a:bodyPr>
          <a:lstStyle/>
          <a:p>
            <a:r>
              <a:rPr lang="en-US" dirty="0">
                <a:solidFill>
                  <a:srgbClr val="EE35DA"/>
                </a:solidFill>
              </a:rPr>
              <a:t>Not needed for the </a:t>
            </a:r>
            <a:r>
              <a:rPr lang="en-US" dirty="0" err="1">
                <a:solidFill>
                  <a:srgbClr val="EE35DA"/>
                </a:solidFill>
              </a:rPr>
              <a:t>multimer.fa</a:t>
            </a:r>
            <a:r>
              <a:rPr lang="en-US" dirty="0">
                <a:solidFill>
                  <a:srgbClr val="EE35DA"/>
                </a:solidFill>
              </a:rPr>
              <a:t> example, but note that it is an option.</a:t>
            </a:r>
          </a:p>
        </p:txBody>
      </p:sp>
      <p:cxnSp>
        <p:nvCxnSpPr>
          <p:cNvPr id="12" name="Straight Arrow Connector 11" descr="arrow ">
            <a:extLst>
              <a:ext uri="{FF2B5EF4-FFF2-40B4-BE49-F238E27FC236}">
                <a16:creationId xmlns:a16="http://schemas.microsoft.com/office/drawing/2014/main" id="{7EA6D5EE-C05C-2D1B-0F6A-03578A48C29D}"/>
              </a:ext>
            </a:extLst>
          </p:cNvPr>
          <p:cNvCxnSpPr>
            <a:cxnSpLocks/>
          </p:cNvCxnSpPr>
          <p:nvPr/>
        </p:nvCxnSpPr>
        <p:spPr>
          <a:xfrm flipV="1">
            <a:off x="4309871" y="3163301"/>
            <a:ext cx="1166138" cy="176645"/>
          </a:xfrm>
          <a:prstGeom prst="straightConnector1">
            <a:avLst/>
          </a:prstGeom>
          <a:ln>
            <a:solidFill>
              <a:srgbClr val="EE35DA"/>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588A770E-7E86-0356-1559-5BB90C62E3FE}"/>
              </a:ext>
            </a:extLst>
          </p:cNvPr>
          <p:cNvSpPr txBox="1"/>
          <p:nvPr/>
        </p:nvSpPr>
        <p:spPr>
          <a:xfrm>
            <a:off x="5476009" y="2862768"/>
            <a:ext cx="4236222" cy="646331"/>
          </a:xfrm>
          <a:prstGeom prst="rect">
            <a:avLst/>
          </a:prstGeom>
          <a:noFill/>
        </p:spPr>
        <p:txBody>
          <a:bodyPr wrap="square" rtlCol="0">
            <a:spAutoFit/>
          </a:bodyPr>
          <a:lstStyle/>
          <a:p>
            <a:r>
              <a:rPr lang="en-US" dirty="0">
                <a:solidFill>
                  <a:srgbClr val="EE35DA"/>
                </a:solidFill>
              </a:rPr>
              <a:t>May need to add --mem directive for some predictions (relaxation step?)</a:t>
            </a:r>
          </a:p>
        </p:txBody>
      </p:sp>
    </p:spTree>
    <p:extLst>
      <p:ext uri="{BB962C8B-B14F-4D97-AF65-F5344CB8AC3E}">
        <p14:creationId xmlns:p14="http://schemas.microsoft.com/office/powerpoint/2010/main" val="25566577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294C6-B798-536E-2B7A-11F1A33D7E89}"/>
              </a:ext>
            </a:extLst>
          </p:cNvPr>
          <p:cNvSpPr>
            <a:spLocks noGrp="1"/>
          </p:cNvSpPr>
          <p:nvPr>
            <p:ph type="title"/>
          </p:nvPr>
        </p:nvSpPr>
        <p:spPr/>
        <p:txBody>
          <a:bodyPr/>
          <a:lstStyle/>
          <a:p>
            <a:r>
              <a:rPr lang="en-US" dirty="0"/>
              <a:t>Explore AlphaFold2 on Alpine</a:t>
            </a:r>
          </a:p>
        </p:txBody>
      </p:sp>
      <p:sp>
        <p:nvSpPr>
          <p:cNvPr id="7" name="Content Placeholder 2">
            <a:extLst>
              <a:ext uri="{FF2B5EF4-FFF2-40B4-BE49-F238E27FC236}">
                <a16:creationId xmlns:a16="http://schemas.microsoft.com/office/drawing/2014/main" id="{4955214A-64AB-B06F-0923-4317CE219DE9}"/>
              </a:ext>
            </a:extLst>
          </p:cNvPr>
          <p:cNvSpPr txBox="1">
            <a:spLocks/>
          </p:cNvSpPr>
          <p:nvPr/>
        </p:nvSpPr>
        <p:spPr>
          <a:xfrm>
            <a:off x="3619499" y="1965473"/>
            <a:ext cx="5562600" cy="41595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accent4">
                    <a:lumMod val="20000"/>
                    <a:lumOff val="80000"/>
                  </a:schemeClr>
                </a:solidFill>
                <a:latin typeface="Tenorite"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accent4">
                    <a:lumMod val="20000"/>
                    <a:lumOff val="80000"/>
                  </a:schemeClr>
                </a:solidFill>
                <a:latin typeface="Tenorite"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accent4">
                    <a:lumMod val="20000"/>
                    <a:lumOff val="80000"/>
                  </a:schemeClr>
                </a:solidFill>
                <a:latin typeface="Tenorite"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4">
                    <a:lumMod val="20000"/>
                    <a:lumOff val="80000"/>
                  </a:schemeClr>
                </a:solidFill>
                <a:latin typeface="Tenorite"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4">
                    <a:lumMod val="20000"/>
                    <a:lumOff val="80000"/>
                  </a:schemeClr>
                </a:solidFill>
                <a:latin typeface="Tenorit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Slides/Self-guided material: </a:t>
            </a:r>
            <a:r>
              <a:rPr lang="en-US" sz="3200" dirty="0">
                <a:solidFill>
                  <a:schemeClr val="tx1"/>
                </a:solidFill>
                <a:hlinkClick r:id="rId3">
                  <a:extLst>
                    <a:ext uri="{A12FA001-AC4F-418D-AE19-62706E023703}">
                      <ahyp:hlinkClr xmlns:ahyp="http://schemas.microsoft.com/office/drawing/2018/hyperlinkcolor" val="tx"/>
                    </a:ext>
                  </a:extLst>
                </a:hlinkClick>
              </a:rPr>
              <a:t>https://bit.ly/af2alpine</a:t>
            </a:r>
            <a:endParaRPr lang="en-US" sz="3200" dirty="0">
              <a:solidFill>
                <a:schemeClr val="tx1"/>
              </a:solidFill>
            </a:endParaRPr>
          </a:p>
          <a:p>
            <a:pPr marL="0" indent="0">
              <a:buFont typeface="Arial" panose="020B0604020202020204" pitchFamily="34" charset="0"/>
              <a:buNone/>
            </a:pPr>
            <a:endParaRPr lang="en-US" dirty="0"/>
          </a:p>
        </p:txBody>
      </p:sp>
      <p:pic>
        <p:nvPicPr>
          <p:cNvPr id="10" name="Picture 9" descr="A qr code with a white background&#10;&#10;Description automatically generated">
            <a:extLst>
              <a:ext uri="{FF2B5EF4-FFF2-40B4-BE49-F238E27FC236}">
                <a16:creationId xmlns:a16="http://schemas.microsoft.com/office/drawing/2014/main" id="{77572BD8-EA48-0AB0-BB58-DE5E1451AAA3}"/>
              </a:ext>
            </a:extLst>
          </p:cNvPr>
          <p:cNvPicPr>
            <a:picLocks noChangeAspect="1"/>
          </p:cNvPicPr>
          <p:nvPr/>
        </p:nvPicPr>
        <p:blipFill>
          <a:blip r:embed="rId4"/>
          <a:stretch>
            <a:fillRect/>
          </a:stretch>
        </p:blipFill>
        <p:spPr>
          <a:xfrm>
            <a:off x="4620940" y="3089506"/>
            <a:ext cx="2950119" cy="2950119"/>
          </a:xfrm>
          <a:prstGeom prst="rect">
            <a:avLst/>
          </a:prstGeom>
        </p:spPr>
      </p:pic>
    </p:spTree>
    <p:extLst>
      <p:ext uri="{BB962C8B-B14F-4D97-AF65-F5344CB8AC3E}">
        <p14:creationId xmlns:p14="http://schemas.microsoft.com/office/powerpoint/2010/main" val="2203014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57AB2-7C8A-C963-DF8D-D7F5CC757896}"/>
              </a:ext>
            </a:extLst>
          </p:cNvPr>
          <p:cNvSpPr>
            <a:spLocks noGrp="1"/>
          </p:cNvSpPr>
          <p:nvPr>
            <p:ph type="ctrTitle"/>
          </p:nvPr>
        </p:nvSpPr>
        <p:spPr>
          <a:xfrm>
            <a:off x="1524000" y="2109042"/>
            <a:ext cx="9144000" cy="2387600"/>
          </a:xfrm>
        </p:spPr>
        <p:txBody>
          <a:bodyPr>
            <a:normAutofit fontScale="90000"/>
          </a:bodyPr>
          <a:lstStyle/>
          <a:p>
            <a:r>
              <a:rPr lang="en-US" b="1" dirty="0">
                <a:solidFill>
                  <a:schemeClr val="accent1">
                    <a:lumMod val="40000"/>
                    <a:lumOff val="60000"/>
                  </a:schemeClr>
                </a:solidFill>
                <a:latin typeface="Tenorite" pitchFamily="2" charset="0"/>
              </a:rPr>
              <a:t>Thank you</a:t>
            </a:r>
            <a:br>
              <a:rPr lang="en-US" b="1" dirty="0">
                <a:solidFill>
                  <a:schemeClr val="accent1">
                    <a:lumMod val="40000"/>
                    <a:lumOff val="60000"/>
                  </a:schemeClr>
                </a:solidFill>
                <a:latin typeface="Tenorite" pitchFamily="2" charset="0"/>
              </a:rPr>
            </a:br>
            <a:br>
              <a:rPr lang="en-US" b="1" dirty="0">
                <a:solidFill>
                  <a:srgbClr val="FFFF00"/>
                </a:solidFill>
                <a:latin typeface="Tenorite" pitchFamily="2" charset="0"/>
              </a:rPr>
            </a:br>
            <a:r>
              <a:rPr lang="en-US" sz="3600" b="1" dirty="0">
                <a:solidFill>
                  <a:srgbClr val="FFFF00"/>
                </a:solidFill>
                <a:latin typeface="Tenorite" pitchFamily="2" charset="0"/>
              </a:rPr>
              <a:t>Please give us your feedback!</a:t>
            </a:r>
            <a:br>
              <a:rPr lang="en-US" sz="3600" b="1" dirty="0">
                <a:latin typeface="Tenorite" pitchFamily="2" charset="0"/>
              </a:rPr>
            </a:br>
            <a:r>
              <a:rPr lang="en-US" sz="3600" b="0" i="0" u="sng" dirty="0">
                <a:effectLst/>
                <a:latin typeface="Century Gothic" panose="020B0502020202020204" pitchFamily="34" charset="0"/>
                <a:hlinkClick r:id="rId3">
                  <a:extLst>
                    <a:ext uri="{A12FA001-AC4F-418D-AE19-62706E023703}">
                      <ahyp:hlinkClr xmlns:ahyp="http://schemas.microsoft.com/office/drawing/2018/hyperlinkcolor" val="tx"/>
                    </a:ext>
                  </a:extLst>
                </a:hlinkClick>
              </a:rPr>
              <a:t>http://tinyurl.com/curc-survey18</a:t>
            </a:r>
            <a:br>
              <a:rPr lang="en-US" sz="6000" b="1" dirty="0">
                <a:latin typeface="Century Gothic" panose="020B0502020202020204" pitchFamily="34" charset="0"/>
              </a:rPr>
            </a:br>
            <a:endParaRPr lang="en-US" b="1" dirty="0">
              <a:solidFill>
                <a:schemeClr val="accent1">
                  <a:lumMod val="40000"/>
                  <a:lumOff val="60000"/>
                </a:schemeClr>
              </a:solidFill>
              <a:latin typeface="Tenorite" pitchFamily="2" charset="0"/>
            </a:endParaRPr>
          </a:p>
        </p:txBody>
      </p:sp>
      <p:pic>
        <p:nvPicPr>
          <p:cNvPr id="5" name="Picture 4" descr="A black and white sign with white text&#10;&#10;Description automatically generated">
            <a:extLst>
              <a:ext uri="{FF2B5EF4-FFF2-40B4-BE49-F238E27FC236}">
                <a16:creationId xmlns:a16="http://schemas.microsoft.com/office/drawing/2014/main" id="{7CB1619C-A1C3-5B8A-6B75-451EAB375808}"/>
              </a:ext>
            </a:extLst>
          </p:cNvPr>
          <p:cNvPicPr>
            <a:picLocks noChangeAspect="1"/>
          </p:cNvPicPr>
          <p:nvPr/>
        </p:nvPicPr>
        <p:blipFill>
          <a:blip r:embed="rId4"/>
          <a:stretch>
            <a:fillRect/>
          </a:stretch>
        </p:blipFill>
        <p:spPr>
          <a:xfrm>
            <a:off x="118933" y="5970888"/>
            <a:ext cx="3848100" cy="723900"/>
          </a:xfrm>
          <a:prstGeom prst="rect">
            <a:avLst/>
          </a:prstGeom>
        </p:spPr>
      </p:pic>
      <p:pic>
        <p:nvPicPr>
          <p:cNvPr id="4" name="Picture 3" descr="A qr code on a white background&#10;&#10;Description automatically generated">
            <a:extLst>
              <a:ext uri="{FF2B5EF4-FFF2-40B4-BE49-F238E27FC236}">
                <a16:creationId xmlns:a16="http://schemas.microsoft.com/office/drawing/2014/main" id="{82003FBD-6655-2BC6-7C08-3DF6FA67AE50}"/>
              </a:ext>
            </a:extLst>
          </p:cNvPr>
          <p:cNvPicPr>
            <a:picLocks noChangeAspect="1"/>
          </p:cNvPicPr>
          <p:nvPr/>
        </p:nvPicPr>
        <p:blipFill>
          <a:blip r:embed="rId5"/>
          <a:stretch>
            <a:fillRect/>
          </a:stretch>
        </p:blipFill>
        <p:spPr>
          <a:xfrm>
            <a:off x="5169050" y="3991032"/>
            <a:ext cx="2198146" cy="2198146"/>
          </a:xfrm>
          <a:prstGeom prst="rect">
            <a:avLst/>
          </a:prstGeom>
        </p:spPr>
      </p:pic>
    </p:spTree>
    <p:extLst>
      <p:ext uri="{BB962C8B-B14F-4D97-AF65-F5344CB8AC3E}">
        <p14:creationId xmlns:p14="http://schemas.microsoft.com/office/powerpoint/2010/main" val="2849014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ue spiral structure with yellow and blue lines&#10;&#10;Description automatically generated with medium confidence">
            <a:extLst>
              <a:ext uri="{FF2B5EF4-FFF2-40B4-BE49-F238E27FC236}">
                <a16:creationId xmlns:a16="http://schemas.microsoft.com/office/drawing/2014/main" id="{074EA042-D631-4CD4-5C5F-2E6AE56FED77}"/>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259" b="96130" l="9780" r="89976">
                        <a14:foregroundMark x1="41320" y1="7739" x2="41320" y2="7739"/>
                        <a14:foregroundMark x1="54279" y1="3462" x2="54279" y2="3462"/>
                        <a14:foregroundMark x1="89487" y1="70468" x2="89487" y2="70468"/>
                        <a14:foregroundMark x1="77262" y1="91039" x2="77262" y2="91039"/>
                        <a14:foregroundMark x1="35208" y1="96130" x2="35208" y2="96130"/>
                        <a14:foregroundMark x1="44743" y1="85540" x2="44743" y2="85540"/>
                        <a14:foregroundMark x1="29829" y1="95316" x2="29829" y2="95316"/>
                        <a14:foregroundMark x1="28851" y1="96130" x2="28851" y2="96130"/>
                        <a14:foregroundMark x1="28851" y1="94094" x2="28851" y2="94094"/>
                        <a14:foregroundMark x1="28851" y1="94094" x2="28851" y2="94094"/>
                        <a14:foregroundMark x1="29829" y1="94094" x2="29829" y2="94094"/>
                        <a14:foregroundMark x1="89976" y1="68635" x2="89976" y2="68635"/>
                        <a14:backgroundMark x1="29095" y1="96130" x2="29095" y2="96130"/>
                        <a14:backgroundMark x1="29340" y1="96130" x2="29340" y2="96130"/>
                        <a14:backgroundMark x1="29584" y1="95927" x2="29584" y2="95927"/>
                        <a14:backgroundMark x1="28851" y1="96130" x2="28851" y2="96130"/>
                        <a14:backgroundMark x1="29095" y1="95316" x2="29095" y2="95316"/>
                        <a14:backgroundMark x1="29584" y1="95519" x2="29584" y2="95519"/>
                        <a14:backgroundMark x1="29584" y1="96130" x2="29584" y2="96130"/>
                        <a14:backgroundMark x1="30073" y1="95927" x2="30073" y2="95927"/>
                        <a14:backgroundMark x1="29584" y1="95723" x2="29584" y2="95723"/>
                        <a14:backgroundMark x1="29584" y1="95723" x2="29584" y2="95723"/>
                        <a14:backgroundMark x1="29584" y1="95723" x2="29584" y2="95723"/>
                        <a14:backgroundMark x1="29584" y1="95927" x2="29584" y2="95927"/>
                        <a14:backgroundMark x1="28851" y1="95927" x2="28851" y2="95927"/>
                        <a14:backgroundMark x1="29340" y1="95927" x2="29340" y2="95927"/>
                        <a14:backgroundMark x1="38386" y1="21792" x2="38386" y2="21792"/>
                        <a14:backgroundMark x1="44743" y1="34216" x2="44743" y2="34216"/>
                        <a14:backgroundMark x1="48411" y1="31161" x2="48411" y2="31161"/>
                        <a14:backgroundMark x1="42543" y1="29124" x2="42543" y2="29124"/>
                        <a14:backgroundMark x1="41565" y1="31365" x2="41565" y2="31365"/>
                        <a14:backgroundMark x1="43032" y1="37882" x2="43032" y2="37882"/>
                        <a14:backgroundMark x1="32518" y1="45825" x2="32518" y2="45825"/>
                        <a14:backgroundMark x1="14914" y1="49084" x2="14914" y2="49084"/>
                        <a14:backgroundMark x1="53790" y1="53768" x2="53790" y2="53768"/>
                        <a14:backgroundMark x1="73594" y1="38289" x2="73594" y2="38289"/>
                        <a14:backgroundMark x1="68949" y1="19959" x2="68949" y2="19959"/>
                        <a14:backgroundMark x1="67237" y1="30143" x2="67237" y2="30143"/>
                        <a14:backgroundMark x1="59169" y1="33809" x2="59169" y2="33809"/>
                        <a14:backgroundMark x1="59413" y1="33198" x2="59413" y2="33198"/>
                        <a14:backgroundMark x1="30807" y1="26680" x2="30807" y2="26680"/>
                        <a14:backgroundMark x1="31540" y1="34216" x2="31540" y2="34216"/>
                        <a14:backgroundMark x1="32029" y1="33809" x2="32029" y2="33809"/>
                        <a14:backgroundMark x1="39853" y1="68024" x2="39853" y2="68024"/>
                        <a14:backgroundMark x1="40098" y1="73931" x2="40098" y2="73931"/>
                        <a14:backgroundMark x1="48166" y1="83503" x2="48166" y2="83503"/>
                        <a14:backgroundMark x1="48900" y1="83096" x2="48900" y2="83096"/>
                        <a14:backgroundMark x1="53301" y1="83096" x2="53301" y2="83096"/>
                        <a14:backgroundMark x1="53301" y1="82077" x2="53301" y2="82077"/>
                        <a14:backgroundMark x1="53790" y1="83299" x2="53790" y2="83299"/>
                        <a14:backgroundMark x1="54034" y1="34216" x2="54034" y2="34216"/>
                        <a14:backgroundMark x1="54768" y1="33605" x2="54768" y2="33605"/>
                        <a14:backgroundMark x1="50611" y1="35642" x2="50611" y2="35642"/>
                        <a14:backgroundMark x1="80440" y1="29124" x2="80440" y2="29124"/>
                        <a14:backgroundMark x1="88753" y1="70672" x2="88753" y2="70672"/>
                        <a14:backgroundMark x1="88509" y1="70672" x2="88509" y2="70672"/>
                        <a14:backgroundMark x1="88509" y1="70672" x2="88509" y2="70672"/>
                        <a14:backgroundMark x1="88509" y1="71079" x2="88509" y2="71079"/>
                        <a14:backgroundMark x1="88998" y1="70468" x2="88998" y2="70468"/>
                        <a14:backgroundMark x1="30073" y1="95723" x2="30073" y2="95723"/>
                        <a14:backgroundMark x1="34963" y1="96538" x2="34963" y2="96538"/>
                        <a14:backgroundMark x1="34474" y1="96538" x2="34474" y2="96538"/>
                        <a14:backgroundMark x1="29340" y1="95723" x2="29340" y2="95723"/>
                        <a14:backgroundMark x1="29829" y1="95316" x2="29829" y2="95316"/>
                        <a14:backgroundMark x1="34963" y1="96334" x2="34963" y2="96334"/>
                        <a14:backgroundMark x1="35452" y1="96334" x2="35452" y2="96334"/>
                        <a14:backgroundMark x1="63081" y1="63951" x2="63081" y2="63951"/>
                        <a14:backgroundMark x1="63325" y1="63951" x2="63325" y2="63951"/>
                        <a14:backgroundMark x1="63570" y1="64358" x2="63570" y2="64358"/>
                        <a14:backgroundMark x1="50611" y1="35845" x2="50611" y2="35845"/>
                        <a14:backgroundMark x1="50611" y1="35642" x2="50611" y2="35642"/>
                        <a14:backgroundMark x1="50856" y1="35438" x2="50856" y2="35438"/>
                        <a14:backgroundMark x1="23716" y1="55804" x2="23716" y2="55804"/>
                      </a14:backgroundRemoval>
                    </a14:imgEffect>
                  </a14:imgLayer>
                </a14:imgProps>
              </a:ext>
            </a:extLst>
          </a:blip>
          <a:stretch>
            <a:fillRect/>
          </a:stretch>
        </p:blipFill>
        <p:spPr>
          <a:xfrm rot="21291240">
            <a:off x="10108248" y="4085346"/>
            <a:ext cx="1981086" cy="2378273"/>
          </a:xfrm>
          <a:prstGeom prst="rect">
            <a:avLst/>
          </a:prstGeom>
        </p:spPr>
      </p:pic>
      <p:sp>
        <p:nvSpPr>
          <p:cNvPr id="7" name="TextBox 6">
            <a:extLst>
              <a:ext uri="{FF2B5EF4-FFF2-40B4-BE49-F238E27FC236}">
                <a16:creationId xmlns:a16="http://schemas.microsoft.com/office/drawing/2014/main" id="{C7576543-6D1F-6A30-A2FA-9DD21BFC8917}"/>
              </a:ext>
            </a:extLst>
          </p:cNvPr>
          <p:cNvSpPr txBox="1"/>
          <p:nvPr/>
        </p:nvSpPr>
        <p:spPr>
          <a:xfrm>
            <a:off x="1585482" y="5669820"/>
            <a:ext cx="8420100" cy="461665"/>
          </a:xfrm>
          <a:prstGeom prst="rect">
            <a:avLst/>
          </a:prstGeom>
          <a:noFill/>
        </p:spPr>
        <p:txBody>
          <a:bodyPr wrap="square" rtlCol="0">
            <a:spAutoFit/>
          </a:bodyPr>
          <a:lstStyle/>
          <a:p>
            <a:pPr algn="r"/>
            <a:r>
              <a:rPr lang="en-US" sz="2400" dirty="0">
                <a:solidFill>
                  <a:srgbClr val="FFFF00"/>
                </a:solidFill>
              </a:rPr>
              <a:t>This is computationally VERY intensive!</a:t>
            </a:r>
          </a:p>
        </p:txBody>
      </p:sp>
      <p:sp>
        <p:nvSpPr>
          <p:cNvPr id="3" name="Content Placeholder 2">
            <a:extLst>
              <a:ext uri="{FF2B5EF4-FFF2-40B4-BE49-F238E27FC236}">
                <a16:creationId xmlns:a16="http://schemas.microsoft.com/office/drawing/2014/main" id="{9EE03FDD-BBAF-7054-CD9A-55F9C62A3826}"/>
              </a:ext>
            </a:extLst>
          </p:cNvPr>
          <p:cNvSpPr>
            <a:spLocks noGrp="1"/>
          </p:cNvSpPr>
          <p:nvPr>
            <p:ph idx="1"/>
          </p:nvPr>
        </p:nvSpPr>
        <p:spPr/>
        <p:txBody>
          <a:bodyPr/>
          <a:lstStyle/>
          <a:p>
            <a:r>
              <a:rPr lang="en-US" dirty="0"/>
              <a:t>What a protein does (it’s biological function) depends on its 3D structure</a:t>
            </a:r>
          </a:p>
          <a:p>
            <a:r>
              <a:rPr lang="en-US" dirty="0"/>
              <a:t>Figuring out the what shapes a protein folds into has been a grand challenge in biology for 50+ years</a:t>
            </a:r>
          </a:p>
          <a:p>
            <a:endParaRPr lang="en-US" dirty="0"/>
          </a:p>
          <a:p>
            <a:pPr marL="0" indent="0">
              <a:buNone/>
            </a:pPr>
            <a:r>
              <a:rPr lang="en-US" b="1" dirty="0"/>
              <a:t>Can we predict a protein’s 3D structure based on its </a:t>
            </a:r>
          </a:p>
          <a:p>
            <a:pPr marL="0" indent="0">
              <a:buNone/>
            </a:pPr>
            <a:r>
              <a:rPr lang="en-US" b="1" dirty="0"/>
              <a:t>1D aa sequence?</a:t>
            </a:r>
          </a:p>
        </p:txBody>
      </p:sp>
      <p:sp>
        <p:nvSpPr>
          <p:cNvPr id="2" name="Title 1">
            <a:extLst>
              <a:ext uri="{FF2B5EF4-FFF2-40B4-BE49-F238E27FC236}">
                <a16:creationId xmlns:a16="http://schemas.microsoft.com/office/drawing/2014/main" id="{58216A39-09A4-6980-7667-A0801A1D50C5}"/>
              </a:ext>
            </a:extLst>
          </p:cNvPr>
          <p:cNvSpPr>
            <a:spLocks noGrp="1"/>
          </p:cNvSpPr>
          <p:nvPr>
            <p:ph type="title"/>
          </p:nvPr>
        </p:nvSpPr>
        <p:spPr>
          <a:xfrm>
            <a:off x="838200" y="365125"/>
            <a:ext cx="10782300" cy="1325563"/>
          </a:xfrm>
        </p:spPr>
        <p:txBody>
          <a:bodyPr/>
          <a:lstStyle/>
          <a:p>
            <a:r>
              <a:rPr lang="en-US" dirty="0"/>
              <a:t>Background: The Protein Folding Problem</a:t>
            </a:r>
          </a:p>
        </p:txBody>
      </p:sp>
    </p:spTree>
    <p:extLst>
      <p:ext uri="{BB962C8B-B14F-4D97-AF65-F5344CB8AC3E}">
        <p14:creationId xmlns:p14="http://schemas.microsoft.com/office/powerpoint/2010/main" val="4292419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16A39-09A4-6980-7667-A0801A1D50C5}"/>
              </a:ext>
            </a:extLst>
          </p:cNvPr>
          <p:cNvSpPr>
            <a:spLocks noGrp="1"/>
          </p:cNvSpPr>
          <p:nvPr>
            <p:ph type="title"/>
          </p:nvPr>
        </p:nvSpPr>
        <p:spPr/>
        <p:txBody>
          <a:bodyPr/>
          <a:lstStyle/>
          <a:p>
            <a:r>
              <a:rPr lang="en-US" dirty="0"/>
              <a:t>Background </a:t>
            </a:r>
          </a:p>
        </p:txBody>
      </p:sp>
      <p:pic>
        <p:nvPicPr>
          <p:cNvPr id="5" name="Picture 4" descr="A screenshot of a web page&#10;&#10;Description automatically generated">
            <a:extLst>
              <a:ext uri="{FF2B5EF4-FFF2-40B4-BE49-F238E27FC236}">
                <a16:creationId xmlns:a16="http://schemas.microsoft.com/office/drawing/2014/main" id="{F991B56C-8BED-6445-FBEA-EE8C25B75A4D}"/>
              </a:ext>
            </a:extLst>
          </p:cNvPr>
          <p:cNvPicPr>
            <a:picLocks noChangeAspect="1"/>
          </p:cNvPicPr>
          <p:nvPr/>
        </p:nvPicPr>
        <p:blipFill>
          <a:blip r:embed="rId3"/>
          <a:stretch>
            <a:fillRect/>
          </a:stretch>
        </p:blipFill>
        <p:spPr>
          <a:xfrm>
            <a:off x="2209800" y="1690688"/>
            <a:ext cx="7772400" cy="4271128"/>
          </a:xfrm>
          <a:prstGeom prst="rect">
            <a:avLst/>
          </a:prstGeom>
          <a:effectLst>
            <a:softEdge rad="63500"/>
          </a:effectLst>
        </p:spPr>
      </p:pic>
      <p:pic>
        <p:nvPicPr>
          <p:cNvPr id="4" name="Picture 3" descr="A screenshot of a web page&#10;&#10;Description automatically generated">
            <a:extLst>
              <a:ext uri="{FF2B5EF4-FFF2-40B4-BE49-F238E27FC236}">
                <a16:creationId xmlns:a16="http://schemas.microsoft.com/office/drawing/2014/main" id="{41585CF1-3756-EEF3-8CE4-11913ABB0BE7}"/>
              </a:ext>
            </a:extLst>
          </p:cNvPr>
          <p:cNvPicPr>
            <a:picLocks noChangeAspect="1"/>
          </p:cNvPicPr>
          <p:nvPr/>
        </p:nvPicPr>
        <p:blipFill>
          <a:blip r:embed="rId4"/>
          <a:stretch>
            <a:fillRect/>
          </a:stretch>
        </p:blipFill>
        <p:spPr>
          <a:xfrm>
            <a:off x="6096000" y="542201"/>
            <a:ext cx="5763491" cy="3955620"/>
          </a:xfrm>
          <a:prstGeom prst="rect">
            <a:avLst/>
          </a:prstGeom>
        </p:spPr>
      </p:pic>
    </p:spTree>
    <p:extLst>
      <p:ext uri="{BB962C8B-B14F-4D97-AF65-F5344CB8AC3E}">
        <p14:creationId xmlns:p14="http://schemas.microsoft.com/office/powerpoint/2010/main" val="1796185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CE25F-4337-1B0B-A98F-1093481A4AF5}"/>
              </a:ext>
            </a:extLst>
          </p:cNvPr>
          <p:cNvSpPr>
            <a:spLocks noGrp="1"/>
          </p:cNvSpPr>
          <p:nvPr>
            <p:ph type="title"/>
          </p:nvPr>
        </p:nvSpPr>
        <p:spPr/>
        <p:txBody>
          <a:bodyPr/>
          <a:lstStyle/>
          <a:p>
            <a:r>
              <a:rPr lang="en-US" dirty="0"/>
              <a:t>The Pipeline</a:t>
            </a:r>
          </a:p>
        </p:txBody>
      </p:sp>
      <p:grpSp>
        <p:nvGrpSpPr>
          <p:cNvPr id="7" name="Group 6" descr="A diagram showing an overview of the AlphaFold pipeline. Taken from the original AlphaFold publication.">
            <a:extLst>
              <a:ext uri="{FF2B5EF4-FFF2-40B4-BE49-F238E27FC236}">
                <a16:creationId xmlns:a16="http://schemas.microsoft.com/office/drawing/2014/main" id="{7C3181AE-7F8B-2BFC-5F15-BF842BA7DB58}"/>
              </a:ext>
            </a:extLst>
          </p:cNvPr>
          <p:cNvGrpSpPr/>
          <p:nvPr/>
        </p:nvGrpSpPr>
        <p:grpSpPr>
          <a:xfrm>
            <a:off x="698252" y="1835966"/>
            <a:ext cx="10795496" cy="3855534"/>
            <a:chOff x="698252" y="1835966"/>
            <a:chExt cx="10795496" cy="3855534"/>
          </a:xfrm>
        </p:grpSpPr>
        <p:pic>
          <p:nvPicPr>
            <p:cNvPr id="5" name="Picture 4" descr="A diagram of a computer&#10;&#10;Description automatically generated">
              <a:extLst>
                <a:ext uri="{FF2B5EF4-FFF2-40B4-BE49-F238E27FC236}">
                  <a16:creationId xmlns:a16="http://schemas.microsoft.com/office/drawing/2014/main" id="{85334D44-298E-FAFE-E329-0CBB0A1A42A8}"/>
                </a:ext>
              </a:extLst>
            </p:cNvPr>
            <p:cNvPicPr>
              <a:picLocks noChangeAspect="1"/>
            </p:cNvPicPr>
            <p:nvPr/>
          </p:nvPicPr>
          <p:blipFill>
            <a:blip r:embed="rId3"/>
            <a:stretch>
              <a:fillRect/>
            </a:stretch>
          </p:blipFill>
          <p:spPr>
            <a:xfrm>
              <a:off x="698252" y="1835966"/>
              <a:ext cx="10795496" cy="3855534"/>
            </a:xfrm>
            <a:prstGeom prst="rect">
              <a:avLst/>
            </a:prstGeom>
          </p:spPr>
        </p:pic>
        <p:sp>
          <p:nvSpPr>
            <p:cNvPr id="6" name="Rectangle 5">
              <a:extLst>
                <a:ext uri="{FF2B5EF4-FFF2-40B4-BE49-F238E27FC236}">
                  <a16:creationId xmlns:a16="http://schemas.microsoft.com/office/drawing/2014/main" id="{C8304E20-273C-5F93-3842-1C183DB146F0}"/>
                </a:ext>
              </a:extLst>
            </p:cNvPr>
            <p:cNvSpPr/>
            <p:nvPr/>
          </p:nvSpPr>
          <p:spPr>
            <a:xfrm>
              <a:off x="706798" y="1835966"/>
              <a:ext cx="1104911" cy="385941"/>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ounded Rectangle 7" descr="box highlighting the MSA construction ">
            <a:extLst>
              <a:ext uri="{FF2B5EF4-FFF2-40B4-BE49-F238E27FC236}">
                <a16:creationId xmlns:a16="http://schemas.microsoft.com/office/drawing/2014/main" id="{1B1FA64B-A428-C781-FAF3-29E62F63A8CA}"/>
              </a:ext>
            </a:extLst>
          </p:cNvPr>
          <p:cNvSpPr/>
          <p:nvPr/>
        </p:nvSpPr>
        <p:spPr>
          <a:xfrm>
            <a:off x="1948441" y="1871528"/>
            <a:ext cx="2691925" cy="3349952"/>
          </a:xfrm>
          <a:prstGeom prst="roundRect">
            <a:avLst/>
          </a:prstGeom>
          <a:solidFill>
            <a:srgbClr val="196B24">
              <a:alpha val="14902"/>
            </a:srgbClr>
          </a:solidFill>
          <a:ln>
            <a:solidFill>
              <a:srgbClr val="196B24"/>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descr="Box highlighting the model inference ">
            <a:extLst>
              <a:ext uri="{FF2B5EF4-FFF2-40B4-BE49-F238E27FC236}">
                <a16:creationId xmlns:a16="http://schemas.microsoft.com/office/drawing/2014/main" id="{7812EE3E-EE33-927F-2209-78D24FA5AC07}"/>
              </a:ext>
            </a:extLst>
          </p:cNvPr>
          <p:cNvSpPr/>
          <p:nvPr/>
        </p:nvSpPr>
        <p:spPr>
          <a:xfrm>
            <a:off x="4859711" y="1871527"/>
            <a:ext cx="6494089" cy="3743059"/>
          </a:xfrm>
          <a:prstGeom prst="roundRect">
            <a:avLst/>
          </a:prstGeom>
          <a:solidFill>
            <a:srgbClr val="FFFF00">
              <a:alpha val="9804"/>
            </a:srgbClr>
          </a:solidFill>
          <a:ln>
            <a:solidFill>
              <a:srgbClr val="FFFF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5728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CE25F-4337-1B0B-A98F-1093481A4AF5}"/>
              </a:ext>
            </a:extLst>
          </p:cNvPr>
          <p:cNvSpPr>
            <a:spLocks noGrp="1"/>
          </p:cNvSpPr>
          <p:nvPr>
            <p:ph type="title"/>
          </p:nvPr>
        </p:nvSpPr>
        <p:spPr>
          <a:xfrm>
            <a:off x="838200" y="-61595"/>
            <a:ext cx="10515600" cy="1325563"/>
          </a:xfrm>
        </p:spPr>
        <p:txBody>
          <a:bodyPr/>
          <a:lstStyle/>
          <a:p>
            <a:r>
              <a:rPr lang="en-US" dirty="0"/>
              <a:t>The Pipeline: CPU vs GPU</a:t>
            </a:r>
          </a:p>
        </p:txBody>
      </p:sp>
      <p:grpSp>
        <p:nvGrpSpPr>
          <p:cNvPr id="14" name="Group 13" descr="an overview of the alphafold pipeline, showing the CPU and GPU components and five model predictions ">
            <a:extLst>
              <a:ext uri="{FF2B5EF4-FFF2-40B4-BE49-F238E27FC236}">
                <a16:creationId xmlns:a16="http://schemas.microsoft.com/office/drawing/2014/main" id="{DE91B41B-EA5A-4E94-86E0-F5A067395822}"/>
              </a:ext>
            </a:extLst>
          </p:cNvPr>
          <p:cNvGrpSpPr/>
          <p:nvPr/>
        </p:nvGrpSpPr>
        <p:grpSpPr>
          <a:xfrm>
            <a:off x="2209800" y="1212356"/>
            <a:ext cx="7772400" cy="5055991"/>
            <a:chOff x="2367185" y="1400553"/>
            <a:chExt cx="7772400" cy="5055991"/>
          </a:xfrm>
        </p:grpSpPr>
        <p:pic>
          <p:nvPicPr>
            <p:cNvPr id="11" name="Picture 10" descr="A diagram of a computer&#10;&#10;Description automatically generated">
              <a:extLst>
                <a:ext uri="{FF2B5EF4-FFF2-40B4-BE49-F238E27FC236}">
                  <a16:creationId xmlns:a16="http://schemas.microsoft.com/office/drawing/2014/main" id="{7DA0B4C6-0BF8-DF94-60CF-55D7525796E7}"/>
                </a:ext>
              </a:extLst>
            </p:cNvPr>
            <p:cNvPicPr>
              <a:picLocks noChangeAspect="1"/>
            </p:cNvPicPr>
            <p:nvPr/>
          </p:nvPicPr>
          <p:blipFill rotWithShape="1">
            <a:blip r:embed="rId3"/>
            <a:srcRect b="1896"/>
            <a:stretch/>
          </p:blipFill>
          <p:spPr>
            <a:xfrm>
              <a:off x="2367185" y="1400553"/>
              <a:ext cx="7772400" cy="4655912"/>
            </a:xfrm>
            <a:prstGeom prst="rect">
              <a:avLst/>
            </a:prstGeom>
          </p:spPr>
        </p:pic>
        <p:sp>
          <p:nvSpPr>
            <p:cNvPr id="12" name="TextBox 11">
              <a:extLst>
                <a:ext uri="{FF2B5EF4-FFF2-40B4-BE49-F238E27FC236}">
                  <a16:creationId xmlns:a16="http://schemas.microsoft.com/office/drawing/2014/main" id="{CCD18864-EC4D-6CA4-3A74-4CF2839F38F7}"/>
                </a:ext>
              </a:extLst>
            </p:cNvPr>
            <p:cNvSpPr txBox="1"/>
            <p:nvPr/>
          </p:nvSpPr>
          <p:spPr>
            <a:xfrm>
              <a:off x="2521009" y="4635472"/>
              <a:ext cx="2196269" cy="646331"/>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600" dirty="0">
                  <a:solidFill>
                    <a:schemeClr val="bg1"/>
                  </a:solidFill>
                  <a:latin typeface="Tenorite" pitchFamily="2" charset="0"/>
                </a:rPr>
                <a:t>(CPU)</a:t>
              </a:r>
            </a:p>
          </p:txBody>
        </p:sp>
        <p:sp>
          <p:nvSpPr>
            <p:cNvPr id="13" name="TextBox 12">
              <a:extLst>
                <a:ext uri="{FF2B5EF4-FFF2-40B4-BE49-F238E27FC236}">
                  <a16:creationId xmlns:a16="http://schemas.microsoft.com/office/drawing/2014/main" id="{AE2730F4-C3B0-EFAE-9B3E-20EE7AE25882}"/>
                </a:ext>
              </a:extLst>
            </p:cNvPr>
            <p:cNvSpPr txBox="1"/>
            <p:nvPr/>
          </p:nvSpPr>
          <p:spPr>
            <a:xfrm>
              <a:off x="2367185" y="5810213"/>
              <a:ext cx="7772400" cy="646331"/>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3600" dirty="0">
                  <a:solidFill>
                    <a:srgbClr val="00B0F0"/>
                  </a:solidFill>
                  <a:latin typeface="Tenorite" pitchFamily="2" charset="0"/>
                </a:rPr>
                <a:t>              </a:t>
              </a:r>
              <a:r>
                <a:rPr lang="en-US" sz="3600" dirty="0">
                  <a:solidFill>
                    <a:schemeClr val="bg1"/>
                  </a:solidFill>
                  <a:latin typeface="Tenorite" pitchFamily="2" charset="0"/>
                </a:rPr>
                <a:t>(GPU)</a:t>
              </a:r>
            </a:p>
          </p:txBody>
        </p:sp>
        <p:sp>
          <p:nvSpPr>
            <p:cNvPr id="3" name="Rounded Rectangle 2">
              <a:extLst>
                <a:ext uri="{FF2B5EF4-FFF2-40B4-BE49-F238E27FC236}">
                  <a16:creationId xmlns:a16="http://schemas.microsoft.com/office/drawing/2014/main" id="{7812EE3E-EE33-927F-2209-78D24FA5AC07}"/>
                </a:ext>
              </a:extLst>
            </p:cNvPr>
            <p:cNvSpPr/>
            <p:nvPr/>
          </p:nvSpPr>
          <p:spPr>
            <a:xfrm>
              <a:off x="5007836" y="1478422"/>
              <a:ext cx="4195985" cy="4418176"/>
            </a:xfrm>
            <a:prstGeom prst="roundRect">
              <a:avLst/>
            </a:prstGeom>
            <a:solidFill>
              <a:srgbClr val="FFFF00">
                <a:alpha val="9804"/>
              </a:srgbClr>
            </a:solidFill>
            <a:ln>
              <a:solidFill>
                <a:srgbClr val="FFFF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1B1FA64B-A428-C781-FAF3-29E62F63A8CA}"/>
                </a:ext>
              </a:extLst>
            </p:cNvPr>
            <p:cNvSpPr/>
            <p:nvPr/>
          </p:nvSpPr>
          <p:spPr>
            <a:xfrm>
              <a:off x="2414188" y="2574215"/>
              <a:ext cx="2448370" cy="2110812"/>
            </a:xfrm>
            <a:prstGeom prst="roundRect">
              <a:avLst/>
            </a:prstGeom>
            <a:solidFill>
              <a:srgbClr val="196B24">
                <a:alpha val="14902"/>
              </a:srgbClr>
            </a:solidFill>
            <a:ln>
              <a:solidFill>
                <a:srgbClr val="196B24"/>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24552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8A6D-188F-E02F-CBAA-20059B406915}"/>
              </a:ext>
            </a:extLst>
          </p:cNvPr>
          <p:cNvSpPr>
            <a:spLocks noGrp="1"/>
          </p:cNvSpPr>
          <p:nvPr>
            <p:ph type="title"/>
          </p:nvPr>
        </p:nvSpPr>
        <p:spPr/>
        <p:txBody>
          <a:bodyPr/>
          <a:lstStyle/>
          <a:p>
            <a:r>
              <a:rPr lang="en-US" dirty="0" err="1"/>
              <a:t>AlphaFold</a:t>
            </a:r>
            <a:r>
              <a:rPr lang="en-US" dirty="0"/>
              <a:t> Inputs</a:t>
            </a:r>
          </a:p>
        </p:txBody>
      </p:sp>
      <p:sp>
        <p:nvSpPr>
          <p:cNvPr id="3" name="Content Placeholder 2">
            <a:extLst>
              <a:ext uri="{FF2B5EF4-FFF2-40B4-BE49-F238E27FC236}">
                <a16:creationId xmlns:a16="http://schemas.microsoft.com/office/drawing/2014/main" id="{603E7FC4-47F6-4261-C5D8-C021A6FD7A12}"/>
              </a:ext>
            </a:extLst>
          </p:cNvPr>
          <p:cNvSpPr>
            <a:spLocks noGrp="1"/>
          </p:cNvSpPr>
          <p:nvPr>
            <p:ph idx="1"/>
          </p:nvPr>
        </p:nvSpPr>
        <p:spPr/>
        <p:txBody>
          <a:bodyPr/>
          <a:lstStyle/>
          <a:p>
            <a:r>
              <a:rPr lang="en-US" dirty="0"/>
              <a:t>FASTA file (e.g., </a:t>
            </a:r>
            <a:r>
              <a:rPr lang="en-US" dirty="0" err="1">
                <a:solidFill>
                  <a:srgbClr val="EE35DA"/>
                </a:solidFill>
              </a:rPr>
              <a:t>dummy.fasta</a:t>
            </a:r>
            <a:r>
              <a:rPr lang="en-US" dirty="0"/>
              <a:t>, </a:t>
            </a:r>
            <a:r>
              <a:rPr lang="en-US" dirty="0">
                <a:solidFill>
                  <a:srgbClr val="EE35DA"/>
                </a:solidFill>
              </a:rPr>
              <a:t>T1061.fa</a:t>
            </a:r>
            <a:r>
              <a:rPr lang="en-US" dirty="0"/>
              <a:t>)	</a:t>
            </a:r>
          </a:p>
          <a:p>
            <a:endParaRPr lang="en-US" dirty="0"/>
          </a:p>
          <a:p>
            <a:endParaRPr lang="en-US" dirty="0"/>
          </a:p>
          <a:p>
            <a:endParaRPr lang="en-US" dirty="0"/>
          </a:p>
          <a:p>
            <a:endParaRPr lang="en-US" dirty="0"/>
          </a:p>
          <a:p>
            <a:pPr marL="0" indent="0">
              <a:buNone/>
            </a:pPr>
            <a:endParaRPr lang="en-US" dirty="0"/>
          </a:p>
          <a:p>
            <a:pPr marL="0" indent="0">
              <a:buNone/>
            </a:pPr>
            <a:r>
              <a:rPr lang="en-US" dirty="0"/>
              <a:t>A FASTA file is the only </a:t>
            </a:r>
            <a:r>
              <a:rPr lang="en-US" i="1" dirty="0"/>
              <a:t>required </a:t>
            </a:r>
            <a:r>
              <a:rPr lang="en-US" dirty="0" err="1"/>
              <a:t>AlphaFold</a:t>
            </a:r>
            <a:r>
              <a:rPr lang="en-US" dirty="0"/>
              <a:t> input.</a:t>
            </a:r>
          </a:p>
        </p:txBody>
      </p:sp>
      <p:pic>
        <p:nvPicPr>
          <p:cNvPr id="5" name="Picture 4" descr="A close-up of a word&#10;&#10;Description automatically generated">
            <a:extLst>
              <a:ext uri="{FF2B5EF4-FFF2-40B4-BE49-F238E27FC236}">
                <a16:creationId xmlns:a16="http://schemas.microsoft.com/office/drawing/2014/main" id="{90295C0C-024C-A87B-5184-F5FAA3D12699}"/>
              </a:ext>
            </a:extLst>
          </p:cNvPr>
          <p:cNvPicPr>
            <a:picLocks noChangeAspect="1"/>
          </p:cNvPicPr>
          <p:nvPr/>
        </p:nvPicPr>
        <p:blipFill>
          <a:blip r:embed="rId3"/>
          <a:stretch>
            <a:fillRect/>
          </a:stretch>
        </p:blipFill>
        <p:spPr>
          <a:xfrm>
            <a:off x="1746536" y="2526222"/>
            <a:ext cx="8698928" cy="2510042"/>
          </a:xfrm>
          <a:prstGeom prst="rect">
            <a:avLst/>
          </a:prstGeom>
        </p:spPr>
      </p:pic>
    </p:spTree>
    <p:extLst>
      <p:ext uri="{BB962C8B-B14F-4D97-AF65-F5344CB8AC3E}">
        <p14:creationId xmlns:p14="http://schemas.microsoft.com/office/powerpoint/2010/main" val="2517712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8A6D-188F-E02F-CBAA-20059B406915}"/>
              </a:ext>
            </a:extLst>
          </p:cNvPr>
          <p:cNvSpPr>
            <a:spLocks noGrp="1"/>
          </p:cNvSpPr>
          <p:nvPr>
            <p:ph type="title"/>
          </p:nvPr>
        </p:nvSpPr>
        <p:spPr/>
        <p:txBody>
          <a:bodyPr/>
          <a:lstStyle/>
          <a:p>
            <a:r>
              <a:rPr lang="en-US" dirty="0"/>
              <a:t>Alpine AlphaFold2 Module</a:t>
            </a:r>
          </a:p>
        </p:txBody>
      </p:sp>
      <p:sp>
        <p:nvSpPr>
          <p:cNvPr id="3" name="Content Placeholder 2">
            <a:extLst>
              <a:ext uri="{FF2B5EF4-FFF2-40B4-BE49-F238E27FC236}">
                <a16:creationId xmlns:a16="http://schemas.microsoft.com/office/drawing/2014/main" id="{603E7FC4-47F6-4261-C5D8-C021A6FD7A12}"/>
              </a:ext>
            </a:extLst>
          </p:cNvPr>
          <p:cNvSpPr>
            <a:spLocks noGrp="1"/>
          </p:cNvSpPr>
          <p:nvPr>
            <p:ph idx="1"/>
          </p:nvPr>
        </p:nvSpPr>
        <p:spPr/>
        <p:txBody>
          <a:bodyPr/>
          <a:lstStyle/>
          <a:p>
            <a:pPr marL="0" indent="0">
              <a:buNone/>
            </a:pPr>
            <a:r>
              <a:rPr lang="en-US" dirty="0"/>
              <a:t>Loading the </a:t>
            </a:r>
            <a:r>
              <a:rPr lang="en-US" dirty="0" err="1"/>
              <a:t>AlphaFold</a:t>
            </a:r>
            <a:r>
              <a:rPr lang="en-US" dirty="0"/>
              <a:t> module (</a:t>
            </a:r>
            <a:r>
              <a:rPr lang="en-US" dirty="0">
                <a:solidFill>
                  <a:srgbClr val="EE35DA"/>
                </a:solidFill>
              </a:rPr>
              <a:t>ml </a:t>
            </a:r>
            <a:r>
              <a:rPr lang="en-US" dirty="0" err="1">
                <a:solidFill>
                  <a:srgbClr val="EE35DA"/>
                </a:solidFill>
              </a:rPr>
              <a:t>alphafold</a:t>
            </a:r>
            <a:r>
              <a:rPr lang="en-US" dirty="0"/>
              <a:t>) </a:t>
            </a:r>
          </a:p>
          <a:p>
            <a:pPr lvl="1"/>
            <a:r>
              <a:rPr lang="en-US" dirty="0"/>
              <a:t>activates a </a:t>
            </a:r>
            <a:r>
              <a:rPr lang="en-US" dirty="0" err="1"/>
              <a:t>conda</a:t>
            </a:r>
            <a:r>
              <a:rPr lang="en-US" dirty="0"/>
              <a:t> environment containing all the necessary packages</a:t>
            </a:r>
          </a:p>
          <a:p>
            <a:pPr lvl="1"/>
            <a:r>
              <a:rPr lang="en-US" dirty="0"/>
              <a:t>redirects </a:t>
            </a:r>
            <a:r>
              <a:rPr lang="en-US" dirty="0">
                <a:solidFill>
                  <a:srgbClr val="EE35DA"/>
                </a:solidFill>
              </a:rPr>
              <a:t>TMPDIR</a:t>
            </a:r>
            <a:r>
              <a:rPr lang="en-US" dirty="0"/>
              <a:t> to </a:t>
            </a:r>
            <a:r>
              <a:rPr lang="en-US" dirty="0">
                <a:solidFill>
                  <a:srgbClr val="EE35DA"/>
                </a:solidFill>
              </a:rPr>
              <a:t>/scratch/alpine/$USER</a:t>
            </a:r>
          </a:p>
          <a:p>
            <a:pPr lvl="1"/>
            <a:r>
              <a:rPr lang="en-US" dirty="0"/>
              <a:t>creates a shortcut to the </a:t>
            </a:r>
            <a:r>
              <a:rPr lang="en-US" dirty="0" err="1"/>
              <a:t>AlphaFold</a:t>
            </a:r>
            <a:r>
              <a:rPr lang="en-US" dirty="0"/>
              <a:t> run script</a:t>
            </a:r>
          </a:p>
          <a:p>
            <a:pPr lvl="1"/>
            <a:r>
              <a:rPr lang="en-US" dirty="0"/>
              <a:t>sets convenient environment variables 	</a:t>
            </a:r>
          </a:p>
          <a:p>
            <a:pPr marL="914400" lvl="2" indent="0">
              <a:buNone/>
            </a:pPr>
            <a:r>
              <a:rPr lang="en-US" dirty="0">
                <a:solidFill>
                  <a:srgbClr val="EE35DA"/>
                </a:solidFill>
              </a:rPr>
              <a:t>$CURC_AF_DBS</a:t>
            </a:r>
          </a:p>
          <a:p>
            <a:pPr marL="914400" lvl="2" indent="0">
              <a:buNone/>
            </a:pPr>
            <a:r>
              <a:rPr lang="en-US" dirty="0">
                <a:solidFill>
                  <a:srgbClr val="EE35DA"/>
                </a:solidFill>
              </a:rPr>
              <a:t>$CURC_AF_EXAMPLES</a:t>
            </a:r>
          </a:p>
          <a:p>
            <a:endParaRPr lang="en-US" dirty="0"/>
          </a:p>
          <a:p>
            <a:endParaRPr lang="en-US" dirty="0"/>
          </a:p>
        </p:txBody>
      </p:sp>
    </p:spTree>
    <p:extLst>
      <p:ext uri="{BB962C8B-B14F-4D97-AF65-F5344CB8AC3E}">
        <p14:creationId xmlns:p14="http://schemas.microsoft.com/office/powerpoint/2010/main" val="3275820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C0A3E416-13B0-4CFE-8B85-8989D8AEFB5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3ded8b1b-070d-4629-82e4-c0b019f46057}" enabled="0" method="" siteId="{3ded8b1b-070d-4629-82e4-c0b019f46057}" removed="1"/>
</clbl:labelList>
</file>

<file path=docProps/app.xml><?xml version="1.0" encoding="utf-8"?>
<Properties xmlns="http://schemas.openxmlformats.org/officeDocument/2006/extended-properties" xmlns:vt="http://schemas.openxmlformats.org/officeDocument/2006/docPropsVTypes">
  <Template>Office Theme</Template>
  <TotalTime>2341</TotalTime>
  <Words>2711</Words>
  <Application>Microsoft Macintosh PowerPoint</Application>
  <PresentationFormat>Widescreen</PresentationFormat>
  <Paragraphs>238</Paragraphs>
  <Slides>34</Slides>
  <Notes>27</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34</vt:i4>
      </vt:variant>
    </vt:vector>
  </HeadingPairs>
  <TitlesOfParts>
    <vt:vector size="49" baseType="lpstr">
      <vt:lpstr>-apple-system</vt:lpstr>
      <vt:lpstr>Aptos</vt:lpstr>
      <vt:lpstr>Aptos Display</vt:lpstr>
      <vt:lpstr>Arial</vt:lpstr>
      <vt:lpstr>Century Gothic</vt:lpstr>
      <vt:lpstr>Coming Soon</vt:lpstr>
      <vt:lpstr>Google Sans Text</vt:lpstr>
      <vt:lpstr>IBM Plex Sans</vt:lpstr>
      <vt:lpstr>inherit</vt:lpstr>
      <vt:lpstr>Inter</vt:lpstr>
      <vt:lpstr>Open Sans</vt:lpstr>
      <vt:lpstr>Roboto Mono</vt:lpstr>
      <vt:lpstr>Tenorite</vt:lpstr>
      <vt:lpstr>warnock-pro</vt:lpstr>
      <vt:lpstr>Office Theme</vt:lpstr>
      <vt:lpstr>AlphaFold2 on Alpine</vt:lpstr>
      <vt:lpstr>Slides</vt:lpstr>
      <vt:lpstr>CURC User Support</vt:lpstr>
      <vt:lpstr>Background: The Protein Folding Problem</vt:lpstr>
      <vt:lpstr>Background </vt:lpstr>
      <vt:lpstr>The Pipeline</vt:lpstr>
      <vt:lpstr>The Pipeline: CPU vs GPU</vt:lpstr>
      <vt:lpstr>AlphaFold Inputs</vt:lpstr>
      <vt:lpstr>Alpine AlphaFold2 Module</vt:lpstr>
      <vt:lpstr>Alpine AlphaFold2 Module  </vt:lpstr>
      <vt:lpstr>Alpine AlphaFold2 Module </vt:lpstr>
      <vt:lpstr>AlphaFold2 Required Parameters</vt:lpstr>
      <vt:lpstr>AlphaFold2 Optional Parameters</vt:lpstr>
      <vt:lpstr>AlphaFold2 Optional Parameters Cont’d</vt:lpstr>
      <vt:lpstr>Folding Monomers (1 Polypeptide Chain) </vt:lpstr>
      <vt:lpstr>Folding Multimers (&gt;1 Polypeptide Chain)</vt:lpstr>
      <vt:lpstr>Folding Multimers (&gt;1 Polypeptide Chain Cont’d)</vt:lpstr>
      <vt:lpstr>Example Job Script  </vt:lpstr>
      <vt:lpstr>Example Job Script</vt:lpstr>
      <vt:lpstr>AlphaFold2 Outputs Overview </vt:lpstr>
      <vt:lpstr>AlphaFold2 Outputs Explained 1 </vt:lpstr>
      <vt:lpstr>AlphaFold2 Outputs Explained 2 </vt:lpstr>
      <vt:lpstr>AlphaFold2 Outputs Explained 3 </vt:lpstr>
      <vt:lpstr>AlphaFold2 Outputs Explained 4 </vt:lpstr>
      <vt:lpstr>Visualizing Outputs </vt:lpstr>
      <vt:lpstr>AlphaFold2 Performance Considerations </vt:lpstr>
      <vt:lpstr>AlphaFold2 Elapsed Time </vt:lpstr>
      <vt:lpstr>AlphaFold2 RAM Considerations </vt:lpstr>
      <vt:lpstr>AlphaFold2 Alpine Benchmarks</vt:lpstr>
      <vt:lpstr>AlphaFold Spin-Offs: ParaFold (ParallelFold)</vt:lpstr>
      <vt:lpstr>AlphaFold Spin-Offs: ParaFold Job Script</vt:lpstr>
      <vt:lpstr>AlphaFold Spin-Offs: ParaFold Job Script Cont’d</vt:lpstr>
      <vt:lpstr>Explore AlphaFold2 on Alpine</vt:lpstr>
      <vt:lpstr>Thank you  Please give us your feedback! http://tinyurl.com/curc-survey18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Layla Freeborn</dc:creator>
  <cp:lastModifiedBy>Layla Freeborn</cp:lastModifiedBy>
  <cp:revision>2</cp:revision>
  <dcterms:created xsi:type="dcterms:W3CDTF">2024-05-12T17:40:08Z</dcterms:created>
  <dcterms:modified xsi:type="dcterms:W3CDTF">2024-11-11T15:06:56Z</dcterms:modified>
</cp:coreProperties>
</file>

<file path=docProps/thumbnail.jpeg>
</file>